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325" r:id="rId3"/>
    <p:sldId id="330" r:id="rId4"/>
    <p:sldId id="326" r:id="rId5"/>
    <p:sldId id="335" r:id="rId6"/>
    <p:sldId id="334" r:id="rId7"/>
    <p:sldId id="333" r:id="rId8"/>
    <p:sldId id="332" r:id="rId9"/>
    <p:sldId id="257" r:id="rId10"/>
    <p:sldId id="279" r:id="rId11"/>
    <p:sldId id="280" r:id="rId12"/>
    <p:sldId id="277" r:id="rId13"/>
    <p:sldId id="302" r:id="rId14"/>
    <p:sldId id="275" r:id="rId15"/>
    <p:sldId id="336" r:id="rId16"/>
    <p:sldId id="259" r:id="rId17"/>
    <p:sldId id="338" r:id="rId18"/>
    <p:sldId id="283" r:id="rId19"/>
    <p:sldId id="284" r:id="rId20"/>
    <p:sldId id="288" r:id="rId21"/>
    <p:sldId id="337" r:id="rId22"/>
    <p:sldId id="309" r:id="rId23"/>
    <p:sldId id="310" r:id="rId24"/>
    <p:sldId id="311" r:id="rId25"/>
    <p:sldId id="339" r:id="rId26"/>
    <p:sldId id="261" r:id="rId27"/>
    <p:sldId id="285" r:id="rId28"/>
    <p:sldId id="286" r:id="rId29"/>
    <p:sldId id="340" r:id="rId30"/>
    <p:sldId id="287" r:id="rId31"/>
  </p:sldIdLst>
  <p:sldSz cx="9144000" cy="6858000" type="screen4x3"/>
  <p:notesSz cx="9305925" cy="70199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9" charset="0"/>
        <a:ea typeface="ＭＳ Ｐゴシック" pitchFamily="29" charset="-128"/>
        <a:cs typeface="ＭＳ Ｐゴシック" pitchFamily="29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9" charset="0"/>
        <a:ea typeface="ＭＳ Ｐゴシック" pitchFamily="29" charset="-128"/>
        <a:cs typeface="ＭＳ Ｐゴシック" pitchFamily="29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9" charset="0"/>
        <a:ea typeface="ＭＳ Ｐゴシック" pitchFamily="29" charset="-128"/>
        <a:cs typeface="ＭＳ Ｐゴシック" pitchFamily="29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9" charset="0"/>
        <a:ea typeface="ＭＳ Ｐゴシック" pitchFamily="29" charset="-128"/>
        <a:cs typeface="ＭＳ Ｐゴシック" pitchFamily="29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29" charset="0"/>
        <a:ea typeface="ＭＳ Ｐゴシック" pitchFamily="29" charset="-128"/>
        <a:cs typeface="ＭＳ Ｐゴシック" pitchFamily="29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29" charset="0"/>
        <a:ea typeface="ＭＳ Ｐゴシック" pitchFamily="29" charset="-128"/>
        <a:cs typeface="ＭＳ Ｐゴシック" pitchFamily="29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29" charset="0"/>
        <a:ea typeface="ＭＳ Ｐゴシック" pitchFamily="29" charset="-128"/>
        <a:cs typeface="ＭＳ Ｐゴシック" pitchFamily="29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29" charset="0"/>
        <a:ea typeface="ＭＳ Ｐゴシック" pitchFamily="29" charset="-128"/>
        <a:cs typeface="ＭＳ Ｐゴシック" pitchFamily="29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29" charset="0"/>
        <a:ea typeface="ＭＳ Ｐゴシック" pitchFamily="29" charset="-128"/>
        <a:cs typeface="ＭＳ Ｐゴシック" pitchFamily="29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D8FF"/>
    <a:srgbClr val="97C100"/>
    <a:srgbClr val="5120AB"/>
    <a:srgbClr val="1F497D"/>
    <a:srgbClr val="A2CF00"/>
    <a:srgbClr val="D80000"/>
    <a:srgbClr val="5DC900"/>
    <a:srgbClr val="01B6FF"/>
    <a:srgbClr val="C4BF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7" autoAdjust="0"/>
    <p:restoredTop sz="94660"/>
  </p:normalViewPr>
  <p:slideViewPr>
    <p:cSldViewPr showGuides="1">
      <p:cViewPr>
        <p:scale>
          <a:sx n="150" d="100"/>
          <a:sy n="150" d="100"/>
        </p:scale>
        <p:origin x="-708" y="6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</p:sldLst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50" d="100"/>
        <a:sy n="50" d="100"/>
      </p:scale>
      <p:origin x="0" y="223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8.xml"/><Relationship Id="rId13" Type="http://schemas.openxmlformats.org/officeDocument/2006/relationships/slide" Target="slides/slide14.xml"/><Relationship Id="rId3" Type="http://schemas.openxmlformats.org/officeDocument/2006/relationships/slide" Target="slides/slide3.xml"/><Relationship Id="rId7" Type="http://schemas.openxmlformats.org/officeDocument/2006/relationships/slide" Target="slides/slide7.xml"/><Relationship Id="rId12" Type="http://schemas.openxmlformats.org/officeDocument/2006/relationships/slide" Target="slides/slide13.xml"/><Relationship Id="rId2" Type="http://schemas.openxmlformats.org/officeDocument/2006/relationships/slide" Target="slides/slide2.xml"/><Relationship Id="rId16" Type="http://schemas.openxmlformats.org/officeDocument/2006/relationships/slide" Target="slides/slide21.xml"/><Relationship Id="rId1" Type="http://schemas.openxmlformats.org/officeDocument/2006/relationships/slide" Target="slides/slide1.xml"/><Relationship Id="rId6" Type="http://schemas.openxmlformats.org/officeDocument/2006/relationships/slide" Target="slides/slide6.xml"/><Relationship Id="rId11" Type="http://schemas.openxmlformats.org/officeDocument/2006/relationships/slide" Target="slides/slide12.xml"/><Relationship Id="rId5" Type="http://schemas.openxmlformats.org/officeDocument/2006/relationships/slide" Target="slides/slide5.xml"/><Relationship Id="rId15" Type="http://schemas.openxmlformats.org/officeDocument/2006/relationships/slide" Target="slides/slide17.xml"/><Relationship Id="rId10" Type="http://schemas.openxmlformats.org/officeDocument/2006/relationships/slide" Target="slides/slide10.xml"/><Relationship Id="rId4" Type="http://schemas.openxmlformats.org/officeDocument/2006/relationships/slide" Target="slides/slide4.xml"/><Relationship Id="rId9" Type="http://schemas.openxmlformats.org/officeDocument/2006/relationships/slide" Target="slides/slide9.xml"/><Relationship Id="rId14" Type="http://schemas.openxmlformats.org/officeDocument/2006/relationships/slide" Target="slides/slide1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2007_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3.9423281549266006E-4"/>
          <c:y val="0.125"/>
          <c:w val="0.95207283464567316"/>
          <c:h val="0.75030733267716709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Signs</c:v>
                </c:pt>
              </c:strCache>
            </c:strRef>
          </c:tx>
          <c:spPr>
            <a:ln w="60325">
              <a:solidFill>
                <a:srgbClr val="666699"/>
              </a:solidFill>
              <a:prstDash val="solid"/>
            </a:ln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2001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15</c:v>
                </c:pt>
                <c:pt idx="1">
                  <c:v>16</c:v>
                </c:pt>
                <c:pt idx="2">
                  <c:v>16</c:v>
                </c:pt>
                <c:pt idx="3">
                  <c:v>15</c:v>
                </c:pt>
                <c:pt idx="4">
                  <c:v>15</c:v>
                </c:pt>
                <c:pt idx="5">
                  <c:v>14</c:v>
                </c:pt>
                <c:pt idx="6">
                  <c:v>15</c:v>
                </c:pt>
                <c:pt idx="7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Print Ads</c:v>
                </c:pt>
              </c:strCache>
            </c:strRef>
          </c:tx>
          <c:spPr>
            <a:ln w="63500">
              <a:solidFill>
                <a:srgbClr val="DD2D32"/>
              </a:solidFill>
              <a:prstDash val="solid"/>
            </a:ln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2001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6</c:v>
                </c:pt>
                <c:pt idx="5">
                  <c:v>4</c:v>
                </c:pt>
                <c:pt idx="6">
                  <c:v>4</c:v>
                </c:pt>
                <c:pt idx="7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Internet</c:v>
                </c:pt>
              </c:strCache>
            </c:strRef>
          </c:tx>
          <c:spPr>
            <a:ln w="66675">
              <a:solidFill>
                <a:srgbClr val="A2BD90"/>
              </a:solidFill>
              <a:prstDash val="solid"/>
            </a:ln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2001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8</c:v>
                </c:pt>
                <c:pt idx="1">
                  <c:v>11</c:v>
                </c:pt>
                <c:pt idx="2">
                  <c:v>15</c:v>
                </c:pt>
                <c:pt idx="3">
                  <c:v>24</c:v>
                </c:pt>
                <c:pt idx="4">
                  <c:v>24</c:v>
                </c:pt>
                <c:pt idx="5">
                  <c:v>29</c:v>
                </c:pt>
                <c:pt idx="6">
                  <c:v>32</c:v>
                </c:pt>
                <c:pt idx="7">
                  <c:v>36</c:v>
                </c:pt>
              </c:numCache>
            </c:numRef>
          </c:val>
        </c:ser>
        <c:marker val="1"/>
        <c:axId val="53379456"/>
        <c:axId val="53380992"/>
      </c:lineChart>
      <c:catAx>
        <c:axId val="53379456"/>
        <c:scaling>
          <c:orientation val="minMax"/>
        </c:scaling>
        <c:axPos val="b"/>
        <c:numFmt formatCode="General" sourceLinked="1"/>
        <c:tickLblPos val="nextTo"/>
        <c:spPr>
          <a:ln w="3174">
            <a:solidFill>
              <a:srgbClr val="808080"/>
            </a:solidFill>
            <a:prstDash val="solid"/>
          </a:ln>
        </c:spPr>
        <c:txPr>
          <a:bodyPr/>
          <a:lstStyle/>
          <a:p>
            <a:pPr>
              <a:defRPr sz="1764" baseline="0"/>
            </a:pPr>
            <a:endParaRPr lang="en-US"/>
          </a:p>
        </c:txPr>
        <c:crossAx val="53380992"/>
        <c:crosses val="autoZero"/>
        <c:auto val="1"/>
        <c:lblAlgn val="ctr"/>
        <c:lblOffset val="100"/>
      </c:catAx>
      <c:valAx>
        <c:axId val="53380992"/>
        <c:scaling>
          <c:orientation val="minMax"/>
        </c:scaling>
        <c:delete val="1"/>
        <c:axPos val="l"/>
        <c:numFmt formatCode="General" sourceLinked="1"/>
        <c:tickLblPos val="none"/>
        <c:crossAx val="533794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12695">
      <a:solidFill>
        <a:srgbClr val="C0C0C0"/>
      </a:solidFill>
      <a:prstDash val="solid"/>
    </a:ln>
  </c:spPr>
  <c:txPr>
    <a:bodyPr/>
    <a:lstStyle/>
    <a:p>
      <a:pPr>
        <a:defRPr sz="1794"/>
      </a:pPr>
      <a:endParaRPr lang="en-US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0.12162</cdr:x>
      <cdr:y>0.08633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0" y="0"/>
          <a:ext cx="6858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endParaRPr lang="en-US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2568" cy="350996"/>
          </a:xfrm>
          <a:prstGeom prst="rect">
            <a:avLst/>
          </a:prstGeom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29" charset="0"/>
                <a:ea typeface="ＭＳ Ｐゴシック" pitchFamily="29" charset="-128"/>
                <a:cs typeface="ＭＳ Ｐゴシック" pitchFamily="2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1742" y="0"/>
            <a:ext cx="4032568" cy="350996"/>
          </a:xfrm>
          <a:prstGeom prst="rect">
            <a:avLst/>
          </a:prstGeom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7" charset="0"/>
                <a:ea typeface="ＭＳ Ｐゴシック" pitchFamily="-107" charset="-128"/>
                <a:cs typeface="ＭＳ Ｐゴシック" pitchFamily="-107" charset="-128"/>
              </a:defRPr>
            </a:lvl1pPr>
          </a:lstStyle>
          <a:p>
            <a:pPr>
              <a:defRPr/>
            </a:pPr>
            <a:fld id="{3E9B4D4C-9B08-AE4D-944F-1085A9DC9221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527050"/>
            <a:ext cx="3508375" cy="2632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3287" tIns="46644" rIns="93287" bIns="4664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593" y="3334464"/>
            <a:ext cx="7444740" cy="3158966"/>
          </a:xfrm>
          <a:prstGeom prst="rect">
            <a:avLst/>
          </a:prstGeom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67304"/>
            <a:ext cx="4032568" cy="350996"/>
          </a:xfrm>
          <a:prstGeom prst="rect">
            <a:avLst/>
          </a:prstGeom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29" charset="0"/>
                <a:ea typeface="ＭＳ Ｐゴシック" pitchFamily="29" charset="-128"/>
                <a:cs typeface="ＭＳ Ｐゴシック" pitchFamily="2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1742" y="6667304"/>
            <a:ext cx="4032568" cy="350996"/>
          </a:xfrm>
          <a:prstGeom prst="rect">
            <a:avLst/>
          </a:prstGeom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7" charset="0"/>
                <a:ea typeface="ＭＳ Ｐゴシック" pitchFamily="-107" charset="-128"/>
                <a:cs typeface="ＭＳ Ｐゴシック" pitchFamily="-107" charset="-128"/>
              </a:defRPr>
            </a:lvl1pPr>
          </a:lstStyle>
          <a:p>
            <a:pPr>
              <a:defRPr/>
            </a:pPr>
            <a:fld id="{2445B0BD-6104-A44F-8FF4-52F03D62D4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9" charset="-128"/>
        <a:cs typeface="ＭＳ Ｐゴシック" pitchFamily="29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9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9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9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2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2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D288F6D-52ED-D34C-A3C0-449285B59FE0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13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15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17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 dirty="0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21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04F0BB1-06E8-D44B-8B80-E03E580A2CA6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26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22D81FD-B62E-824F-B067-A6CBF3B11079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27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EDE634D-8E04-C04A-809B-FBA63BF945AD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28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EDE634D-8E04-C04A-809B-FBA63BF945AD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29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7FC34EE-062E-2A4E-A879-DDF9F649C254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30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3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4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5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6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7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8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</a:pPr>
            <a:r>
              <a:rPr lang="en-US"/>
              <a:t>OBJECTIVES THAT BENEFIT YOU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C84CDF6-9FF8-4844-8BFA-5055D1E6095B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9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4A9DC8C-5A98-9044-B43E-FB8D64DAF5C6}" type="slidenum">
              <a:rPr lang="en-US">
                <a:latin typeface="Calibri" pitchFamily="29" charset="0"/>
                <a:ea typeface="ＭＳ Ｐゴシック" pitchFamily="29" charset="-128"/>
                <a:cs typeface="ＭＳ Ｐゴシック" pitchFamily="29" charset="-128"/>
              </a:rPr>
              <a:pPr/>
              <a:t>12</a:t>
            </a:fld>
            <a:endParaRPr lang="en-US">
              <a:latin typeface="Calibri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29BE2-3091-5347-812A-12C43C37FD66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5D70D-F541-D34F-B044-08FC0FDBEC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BE80-F903-614D-AA5F-48F4CE6F4325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2E255-7843-3240-9DC7-1C57ECC2D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5279F-50B5-A540-8A56-48FC8966A0F6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A5335-9027-B34D-905E-D29FB8016F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2CDF2-3135-914A-81A2-F8CC874FC57E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B8DA3-B3A3-7F41-B9C9-2908B590E4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E6E67-D737-AA4F-A324-2F1E8405668A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458BA-50E9-9E46-910F-AE21AC7856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C7B81-B990-264D-AA3C-E9CFE615CF71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D4C5B-2C18-A441-898F-93542DF8B6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C36A7-EBA5-5E45-8D4C-2AE2186B7159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31B93-CD51-524E-9736-FE744E1AA8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15D54-C902-544A-8B1C-428340CBD654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C58EB-581E-C340-B4AB-2AD6AC71A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7F18C-4822-1441-A6ED-A18CE5B87B4D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1F50F-362A-BD48-915E-CD4CF2109C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E3844-EC25-B64F-89D1-A97D99F27BC6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54BCF-A229-8C46-930C-524CE2A225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914D5-76D2-794C-98E0-09D9AD92A42E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FAC2C-BB50-C848-B610-4D091D4E74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07" charset="0"/>
                <a:ea typeface="ＭＳ Ｐゴシック" pitchFamily="-107" charset="-128"/>
                <a:cs typeface="ＭＳ Ｐゴシック" pitchFamily="-107" charset="-128"/>
              </a:defRPr>
            </a:lvl1pPr>
          </a:lstStyle>
          <a:p>
            <a:pPr>
              <a:defRPr/>
            </a:pPr>
            <a:fld id="{1B51781F-43C3-344A-96FD-44CCFC309AA1}" type="datetime1">
              <a:rPr lang="en-US"/>
              <a:pPr>
                <a:defRPr/>
              </a:pPr>
              <a:t>5/25/2010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29" charset="0"/>
                <a:ea typeface="ＭＳ Ｐゴシック" pitchFamily="29" charset="-128"/>
                <a:cs typeface="ＭＳ Ｐゴシック" pitchFamily="29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Arial" pitchFamily="-107" charset="0"/>
                <a:ea typeface="Arial" pitchFamily="-107" charset="0"/>
                <a:cs typeface="Arial" pitchFamily="-107" charset="0"/>
              </a:defRPr>
            </a:lvl1pPr>
          </a:lstStyle>
          <a:p>
            <a:pPr>
              <a:defRPr/>
            </a:pPr>
            <a:fld id="{D7F3BC76-F5AF-5748-BB9D-864696585A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29" charset="-128"/>
          <a:cs typeface="ＭＳ Ｐゴシック" pitchFamily="29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9" charset="0"/>
          <a:ea typeface="ＭＳ Ｐゴシック" pitchFamily="29" charset="-128"/>
          <a:cs typeface="ＭＳ Ｐゴシック" pitchFamily="2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9" charset="0"/>
          <a:ea typeface="ＭＳ Ｐゴシック" pitchFamily="29" charset="-128"/>
          <a:cs typeface="ＭＳ Ｐゴシック" pitchFamily="2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9" charset="0"/>
          <a:ea typeface="ＭＳ Ｐゴシック" pitchFamily="29" charset="-128"/>
          <a:cs typeface="ＭＳ Ｐゴシック" pitchFamily="2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9" charset="0"/>
          <a:ea typeface="ＭＳ Ｐゴシック" pitchFamily="29" charset="-128"/>
          <a:cs typeface="ＭＳ Ｐゴシック" pitchFamily="29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9" charset="0"/>
          <a:ea typeface="ＭＳ Ｐゴシック" pitchFamily="29" charset="-128"/>
          <a:cs typeface="ＭＳ Ｐゴシック" pitchFamily="29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9" charset="0"/>
          <a:ea typeface="ＭＳ Ｐゴシック" pitchFamily="29" charset="-128"/>
          <a:cs typeface="ＭＳ Ｐゴシック" pitchFamily="29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9" charset="0"/>
          <a:ea typeface="ＭＳ Ｐゴシック" pitchFamily="29" charset="-128"/>
          <a:cs typeface="ＭＳ Ｐゴシック" pitchFamily="29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9" charset="0"/>
          <a:ea typeface="ＭＳ Ｐゴシック" pitchFamily="29" charset="-128"/>
          <a:cs typeface="ＭＳ Ｐゴシック" pitchFamily="29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29" charset="0"/>
        <a:buChar char="•"/>
        <a:defRPr sz="3200" kern="1200">
          <a:solidFill>
            <a:schemeClr val="tx1"/>
          </a:solidFill>
          <a:latin typeface="+mn-lt"/>
          <a:ea typeface="ＭＳ Ｐゴシック" pitchFamily="29" charset="-128"/>
          <a:cs typeface="ＭＳ Ｐゴシック" pitchFamily="29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29" charset="0"/>
        <a:buChar char="–"/>
        <a:defRPr sz="2800" kern="1200">
          <a:solidFill>
            <a:schemeClr val="tx1"/>
          </a:solidFill>
          <a:latin typeface="+mn-lt"/>
          <a:ea typeface="ＭＳ Ｐゴシック" pitchFamily="29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29" charset="0"/>
        <a:buChar char="•"/>
        <a:defRPr sz="2400" kern="1200">
          <a:solidFill>
            <a:schemeClr val="tx1"/>
          </a:solidFill>
          <a:latin typeface="+mn-lt"/>
          <a:ea typeface="ＭＳ Ｐゴシック" pitchFamily="29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29" charset="0"/>
        <a:buChar char="–"/>
        <a:defRPr sz="2000" kern="1200">
          <a:solidFill>
            <a:schemeClr val="tx1"/>
          </a:solidFill>
          <a:latin typeface="+mn-lt"/>
          <a:ea typeface="ＭＳ Ｐゴシック" pitchFamily="29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29" charset="0"/>
        <a:buChar char="»"/>
        <a:defRPr sz="2000" kern="1200">
          <a:solidFill>
            <a:schemeClr val="tx1"/>
          </a:solidFill>
          <a:latin typeface="+mn-lt"/>
          <a:ea typeface="ＭＳ Ｐゴシック" pitchFamily="29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.png"/><Relationship Id="rId4" Type="http://schemas.openxmlformats.org/officeDocument/2006/relationships/image" Target="../media/image32.png"/><Relationship Id="rId9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2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2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itle 7"/>
          <p:cNvSpPr>
            <a:spLocks noGrp="1"/>
          </p:cNvSpPr>
          <p:nvPr>
            <p:ph type="ctrTitle"/>
          </p:nvPr>
        </p:nvSpPr>
        <p:spPr>
          <a:xfrm>
            <a:off x="296333" y="130175"/>
            <a:ext cx="7772400" cy="1470025"/>
          </a:xfrm>
        </p:spPr>
        <p:txBody>
          <a:bodyPr/>
          <a:lstStyle/>
          <a:p>
            <a:pPr algn="l" eaLnBrk="1" hangingPunct="1"/>
            <a:r>
              <a:rPr lang="en-US" sz="3000" dirty="0">
                <a:solidFill>
                  <a:schemeClr val="tx2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ONLINE MARKETING PLAN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A7CC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7" name="Picture 8" descr="Number 1_squish_grey.ps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73855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12" descr="rdc logo_grey type_rgb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9675" y="4572000"/>
            <a:ext cx="2001838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5105400" y="6629400"/>
            <a:ext cx="3886200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500" dirty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©</a:t>
            </a:r>
            <a:r>
              <a:rPr lang="en-US" sz="5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2010 </a:t>
            </a:r>
            <a:r>
              <a:rPr lang="en-US" sz="500" dirty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REALTOR.com</a:t>
            </a:r>
            <a:r>
              <a:rPr lang="en-US" sz="500" baseline="30000" dirty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®</a:t>
            </a:r>
            <a:r>
              <a:rPr lang="en-US" sz="500" dirty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   All rights reserved. </a:t>
            </a:r>
            <a:r>
              <a:rPr lang="en-US" sz="500" dirty="0" err="1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rdc_listing</a:t>
            </a:r>
            <a:r>
              <a:rPr lang="en-US" sz="5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 presentation_full_011510_v2</a:t>
            </a:r>
            <a:endParaRPr lang="en-US" sz="5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A7CC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8" name="Picture 8" descr="Number 1_squish_grey.ps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73855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649288" y="676275"/>
            <a:ext cx="52181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>
              <a:latin typeface="Calibri" pitchFamily="29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905000" y="3124200"/>
            <a:ext cx="3810000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>
            <a:prstTxWarp prst="textNoShape">
              <a:avLst/>
            </a:prstTxWarp>
            <a:spAutoFit/>
          </a:bodyPr>
          <a:lstStyle/>
          <a:p>
            <a:pPr>
              <a:lnSpc>
                <a:spcPts val="3000"/>
              </a:lnSpc>
            </a:pPr>
            <a:r>
              <a:rPr lang="en-US" sz="2400" dirty="0">
                <a:ea typeface="Arial" pitchFamily="29" charset="0"/>
                <a:cs typeface="Arial" pitchFamily="29" charset="0"/>
              </a:rPr>
              <a:t>94.3% </a:t>
            </a:r>
            <a:r>
              <a:rPr lang="en-US" sz="2400" dirty="0" smtClean="0">
                <a:ea typeface="Arial" pitchFamily="29" charset="0"/>
                <a:cs typeface="Arial" pitchFamily="29" charset="0"/>
              </a:rPr>
              <a:t>of recent movers said the internet </a:t>
            </a:r>
            <a:r>
              <a:rPr lang="en-US" sz="2400" dirty="0">
                <a:ea typeface="Arial" pitchFamily="29" charset="0"/>
                <a:cs typeface="Arial" pitchFamily="29" charset="0"/>
              </a:rPr>
              <a:t>was becoming more important than </a:t>
            </a:r>
            <a:r>
              <a:rPr lang="en-US" sz="2400" dirty="0" smtClean="0">
                <a:ea typeface="Arial" pitchFamily="29" charset="0"/>
                <a:cs typeface="Arial" pitchFamily="29" charset="0"/>
              </a:rPr>
              <a:t>print.</a:t>
            </a:r>
            <a:endParaRPr lang="en-US" sz="2400" i="1" dirty="0">
              <a:ea typeface="Arial" pitchFamily="29" charset="0"/>
              <a:cs typeface="Arial" pitchFamily="29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NEW MOVER SURVEY</a:t>
            </a:r>
          </a:p>
        </p:txBody>
      </p:sp>
      <p:pic>
        <p:nvPicPr>
          <p:cNvPr id="9" name="Picture 8" descr="new pie_162_8.eps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56805">
            <a:off x="6019800" y="2514600"/>
            <a:ext cx="23876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39998"/>
              </a:srgbClr>
            </a:outerShdw>
          </a:effectLst>
        </p:spPr>
      </p:pic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1905000" y="6040438"/>
            <a:ext cx="41910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ts val="3000"/>
              </a:lnSpc>
            </a:pPr>
            <a:r>
              <a:rPr lang="en-US" sz="800" dirty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Source: Conducted by DME, Inc. for </a:t>
            </a:r>
            <a:r>
              <a:rPr lang="en-US" sz="800" dirty="0" err="1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REALTOR.com</a:t>
            </a:r>
            <a:r>
              <a:rPr lang="en-US" sz="800" baseline="30000" dirty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®</a:t>
            </a:r>
            <a:r>
              <a:rPr lang="en-US" sz="800" dirty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 Findings, April 2008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6400800" y="5181600"/>
            <a:ext cx="1905000" cy="458788"/>
            <a:chOff x="6096000" y="5248459"/>
            <a:chExt cx="1905000" cy="459100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6096000" y="5410494"/>
              <a:ext cx="228600" cy="228755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7423" name="Rectangle 4"/>
            <p:cNvSpPr>
              <a:spLocks noChangeArrowheads="1"/>
            </p:cNvSpPr>
            <p:nvPr/>
          </p:nvSpPr>
          <p:spPr bwMode="auto">
            <a:xfrm>
              <a:off x="6400800" y="5248459"/>
              <a:ext cx="1600200" cy="45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dirty="0">
                  <a:solidFill>
                    <a:srgbClr val="7F7F7F"/>
                  </a:solidFill>
                  <a:ea typeface="Arial" pitchFamily="29" charset="0"/>
                  <a:cs typeface="Arial" pitchFamily="29" charset="0"/>
                </a:rPr>
                <a:t>YES – 94.3%</a:t>
              </a:r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6400800" y="5570538"/>
            <a:ext cx="1676400" cy="458787"/>
            <a:chOff x="6324600" y="5636900"/>
            <a:chExt cx="1676400" cy="459100"/>
          </a:xfrm>
        </p:grpSpPr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6324600" y="5798935"/>
              <a:ext cx="228600" cy="228756"/>
            </a:xfrm>
            <a:prstGeom prst="ellipse">
              <a:avLst/>
            </a:prstGeom>
            <a:solidFill>
              <a:srgbClr val="A2CF00"/>
            </a:solidFill>
            <a:ln w="9525">
              <a:noFill/>
              <a:round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7421" name="Rectangle 4"/>
            <p:cNvSpPr>
              <a:spLocks noChangeArrowheads="1"/>
            </p:cNvSpPr>
            <p:nvPr/>
          </p:nvSpPr>
          <p:spPr bwMode="auto">
            <a:xfrm>
              <a:off x="6629400" y="5636900"/>
              <a:ext cx="1371600" cy="45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>
                  <a:solidFill>
                    <a:srgbClr val="7F7F7F"/>
                  </a:solidFill>
                  <a:ea typeface="Arial" pitchFamily="29" charset="0"/>
                  <a:cs typeface="Arial" pitchFamily="29" charset="0"/>
                </a:rPr>
                <a:t>NO – 4.7%</a:t>
              </a:r>
            </a:p>
          </p:txBody>
        </p:sp>
      </p:grpSp>
      <p:sp>
        <p:nvSpPr>
          <p:cNvPr id="17419" name="TextBox 15"/>
          <p:cNvSpPr txBox="1">
            <a:spLocks noChangeArrowheads="1"/>
          </p:cNvSpPr>
          <p:nvPr/>
        </p:nvSpPr>
        <p:spPr bwMode="auto">
          <a:xfrm>
            <a:off x="8763001" y="6596063"/>
            <a:ext cx="381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13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A7CC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8434" name="Picture 9" descr="found home chart.jpg"/>
          <p:cNvPicPr>
            <a:picLocks noChangeAspect="1"/>
          </p:cNvPicPr>
          <p:nvPr/>
        </p:nvPicPr>
        <p:blipFill>
          <a:blip r:embed="rId3" cstate="print"/>
          <a:srcRect l="951" t="3190" r="1851" b="15842"/>
          <a:stretch>
            <a:fillRect/>
          </a:stretch>
        </p:blipFill>
        <p:spPr bwMode="auto">
          <a:xfrm>
            <a:off x="0" y="2277530"/>
            <a:ext cx="9144000" cy="389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Oval 16"/>
          <p:cNvSpPr>
            <a:spLocks noChangeArrowheads="1"/>
          </p:cNvSpPr>
          <p:nvPr/>
        </p:nvSpPr>
        <p:spPr bwMode="auto">
          <a:xfrm rot="-509453">
            <a:off x="2922230" y="3635602"/>
            <a:ext cx="765175" cy="417512"/>
          </a:xfrm>
          <a:prstGeom prst="ellipse">
            <a:avLst/>
          </a:prstGeom>
          <a:solidFill>
            <a:srgbClr val="FFFF00">
              <a:alpha val="7059"/>
            </a:srgbClr>
          </a:solidFill>
          <a:ln w="9525">
            <a:solidFill>
              <a:srgbClr val="385D8A"/>
            </a:solidFill>
            <a:round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 rot="-509453">
            <a:off x="8352195" y="3635601"/>
            <a:ext cx="765175" cy="417512"/>
          </a:xfrm>
          <a:prstGeom prst="ellipse">
            <a:avLst/>
          </a:prstGeom>
          <a:solidFill>
            <a:srgbClr val="FFFF00">
              <a:alpha val="7059"/>
            </a:srgbClr>
          </a:solidFill>
          <a:ln w="9525">
            <a:solidFill>
              <a:srgbClr val="385D8A"/>
            </a:solidFill>
            <a:round/>
            <a:headEnd/>
            <a:tailEnd/>
          </a:ln>
          <a:effectLst>
            <a:outerShdw dist="38100" dir="2700000" algn="tl" rotWithShape="0">
              <a:srgbClr val="80808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b="1" dirty="0" smtClean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36% </a:t>
            </a:r>
            <a:r>
              <a:rPr lang="en-US" sz="2000" b="1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OF BUYERS </a:t>
            </a:r>
            <a:r>
              <a:rPr lang="en-US" sz="2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FOUND A HOME VIA THE </a:t>
            </a:r>
            <a:br>
              <a:rPr lang="en-US" sz="2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</a:br>
            <a:r>
              <a:rPr lang="en-US" sz="2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INTERNET - UP FROM 8% IN 2001   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52400" y="6192838"/>
            <a:ext cx="48006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ts val="3000"/>
              </a:lnSpc>
            </a:pPr>
            <a:r>
              <a:rPr lang="en-US" sz="800" dirty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Source: National Association of REALTORS</a:t>
            </a:r>
            <a:r>
              <a:rPr lang="en-US" sz="800" baseline="30000" dirty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®</a:t>
            </a:r>
            <a:r>
              <a:rPr lang="en-US" sz="800" dirty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, Profile of Home Buyers and Sellers, </a:t>
            </a:r>
            <a:r>
              <a:rPr lang="en-US" sz="800" dirty="0" smtClean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2009</a:t>
            </a:r>
            <a:endParaRPr lang="en-US" sz="800" dirty="0">
              <a:solidFill>
                <a:srgbClr val="7F7F7F"/>
              </a:solidFill>
              <a:ea typeface="Arial" pitchFamily="29" charset="0"/>
              <a:cs typeface="Arial" pitchFamily="29" charset="0"/>
            </a:endParaRPr>
          </a:p>
        </p:txBody>
      </p:sp>
      <p:sp>
        <p:nvSpPr>
          <p:cNvPr id="18442" name="TextBox 10"/>
          <p:cNvSpPr txBox="1">
            <a:spLocks noChangeArrowheads="1"/>
          </p:cNvSpPr>
          <p:nvPr/>
        </p:nvSpPr>
        <p:spPr bwMode="auto">
          <a:xfrm>
            <a:off x="8763001" y="6596063"/>
            <a:ext cx="381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14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4555506" y="4123047"/>
            <a:ext cx="626094" cy="2965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362200" y="4876800"/>
            <a:ext cx="16002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Chart 18"/>
          <p:cNvGraphicFramePr>
            <a:graphicFrameLocks/>
          </p:cNvGraphicFramePr>
          <p:nvPr/>
        </p:nvGraphicFramePr>
        <p:xfrm>
          <a:off x="2209800" y="2362200"/>
          <a:ext cx="5638800" cy="353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TextBox 1"/>
          <p:cNvSpPr txBox="1"/>
          <p:nvPr/>
        </p:nvSpPr>
        <p:spPr>
          <a:xfrm>
            <a:off x="6858000" y="4191000"/>
            <a:ext cx="914400" cy="9144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/>
              <a:t>Signs 12%</a:t>
            </a:r>
            <a:endParaRPr lang="en-US" sz="1600" b="1" dirty="0"/>
          </a:p>
        </p:txBody>
      </p:sp>
      <p:sp>
        <p:nvSpPr>
          <p:cNvPr id="29" name="TextBox 1"/>
          <p:cNvSpPr txBox="1"/>
          <p:nvPr/>
        </p:nvSpPr>
        <p:spPr>
          <a:xfrm>
            <a:off x="6477000" y="4876800"/>
            <a:ext cx="914400" cy="9144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/>
              <a:t>Print ads 2%</a:t>
            </a:r>
            <a:endParaRPr lang="en-US" sz="1600" b="1" dirty="0"/>
          </a:p>
        </p:txBody>
      </p:sp>
      <p:sp>
        <p:nvSpPr>
          <p:cNvPr id="30" name="TextBox 1"/>
          <p:cNvSpPr txBox="1"/>
          <p:nvPr/>
        </p:nvSpPr>
        <p:spPr>
          <a:xfrm>
            <a:off x="4229100" y="3276600"/>
            <a:ext cx="685800" cy="3048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1600" b="1" dirty="0"/>
          </a:p>
        </p:txBody>
      </p:sp>
      <p:sp>
        <p:nvSpPr>
          <p:cNvPr id="31" name="TextBox 1"/>
          <p:cNvSpPr txBox="1"/>
          <p:nvPr/>
        </p:nvSpPr>
        <p:spPr>
          <a:xfrm>
            <a:off x="4381500" y="3429000"/>
            <a:ext cx="685800" cy="3048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1600" b="1" dirty="0"/>
          </a:p>
        </p:txBody>
      </p:sp>
      <p:sp>
        <p:nvSpPr>
          <p:cNvPr id="32" name="TextBox 1"/>
          <p:cNvSpPr txBox="1"/>
          <p:nvPr/>
        </p:nvSpPr>
        <p:spPr>
          <a:xfrm>
            <a:off x="6629400" y="2667000"/>
            <a:ext cx="1219200" cy="3048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/>
              <a:t>Internet 36%</a:t>
            </a:r>
            <a:endParaRPr lang="en-US" sz="1600" b="1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A7CC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7" name="Picture 8" descr="Number 1_squish_grey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73855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7" name="TextBox 12"/>
          <p:cNvSpPr txBox="1">
            <a:spLocks noChangeArrowheads="1"/>
          </p:cNvSpPr>
          <p:nvPr/>
        </p:nvSpPr>
        <p:spPr bwMode="auto">
          <a:xfrm>
            <a:off x="8831263" y="6596063"/>
            <a:ext cx="31273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5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A7CC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pic>
        <p:nvPicPr>
          <p:cNvPr id="20" name="Picture 8" descr="Number 1_squish_grey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73325"/>
            <a:ext cx="1752600" cy="416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04850" y="1609725"/>
            <a:ext cx="1600200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cs typeface="Arial" charset="0"/>
              </a:rPr>
              <a:t>2002: Internet</a:t>
            </a:r>
          </a:p>
          <a:p>
            <a:r>
              <a:rPr lang="en-US" sz="1200" dirty="0" smtClean="0">
                <a:cs typeface="Arial" charset="0"/>
              </a:rPr>
              <a:t>surpassed </a:t>
            </a:r>
            <a:r>
              <a:rPr lang="en-US" sz="1200" dirty="0">
                <a:cs typeface="Arial" charset="0"/>
              </a:rPr>
              <a:t>print ads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609850" y="1609725"/>
            <a:ext cx="2743200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cs typeface="Arial" charset="0"/>
              </a:rPr>
              <a:t>2004: More buyers found their home on internet than from signs</a:t>
            </a:r>
          </a:p>
        </p:txBody>
      </p:sp>
      <p:sp>
        <p:nvSpPr>
          <p:cNvPr id="24" name="Title 16"/>
          <p:cNvSpPr txBox="1">
            <a:spLocks/>
          </p:cNvSpPr>
          <p:nvPr/>
        </p:nvSpPr>
        <p:spPr bwMode="auto">
          <a:xfrm>
            <a:off x="304800" y="304800"/>
            <a:ext cx="77724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charset="0"/>
                <a:ea typeface="ＭＳ Ｐゴシック" pitchFamily="-109" charset="-128"/>
                <a:cs typeface="Arial" charset="0"/>
              </a:rPr>
              <a:t>NAR 2009 PROFILE OF HOME BUYERS &amp; SELLERS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charset="0"/>
                <a:ea typeface="ＭＳ Ｐゴシック" pitchFamily="-109" charset="-128"/>
                <a:cs typeface="Arial" charset="0"/>
              </a:rPr>
              <a:t/>
            </a:r>
            <a:b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charset="0"/>
                <a:ea typeface="ＭＳ Ｐゴシック" pitchFamily="-109" charset="-128"/>
                <a:cs typeface="Arial" charset="0"/>
              </a:rPr>
            </a:b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charset="0"/>
                <a:ea typeface="ＭＳ Ｐゴシック" pitchFamily="-109" charset="-128"/>
                <a:cs typeface="Arial" charset="0"/>
              </a:rPr>
              <a:t>HOW BUYERS FOUND THEIR HOME</a:t>
            </a: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2209800" y="6096000"/>
            <a:ext cx="601980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800">
                <a:solidFill>
                  <a:srgbClr val="7F7F7F"/>
                </a:solidFill>
                <a:cs typeface="Arial" charset="0"/>
              </a:rPr>
              <a:t>Source: National Association of REALTORS</a:t>
            </a:r>
            <a:r>
              <a:rPr lang="en-US" sz="800" baseline="30000">
                <a:solidFill>
                  <a:srgbClr val="7F7F7F"/>
                </a:solidFill>
                <a:cs typeface="Arial" charset="0"/>
              </a:rPr>
              <a:t>®</a:t>
            </a:r>
            <a:r>
              <a:rPr lang="en-US" sz="800">
                <a:solidFill>
                  <a:srgbClr val="7F7F7F"/>
                </a:solidFill>
                <a:cs typeface="Arial" charset="0"/>
              </a:rPr>
              <a:t>, Profile of Home Buyers and Sellers, 2009</a:t>
            </a: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8686800" y="6611938"/>
            <a:ext cx="381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15</a:t>
            </a:r>
            <a:endParaRPr lang="en-US" sz="1000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657850" y="1609725"/>
            <a:ext cx="2150076" cy="4616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cs typeface="Arial" charset="0"/>
              </a:rPr>
              <a:t>2009: The internet is </a:t>
            </a:r>
            <a:r>
              <a:rPr lang="en-US" sz="1200" b="1" dirty="0" smtClean="0">
                <a:cs typeface="Arial" charset="0"/>
              </a:rPr>
              <a:t>THREE TIMES </a:t>
            </a:r>
            <a:r>
              <a:rPr lang="en-US" sz="1200" dirty="0" smtClean="0">
                <a:cs typeface="Arial" charset="0"/>
              </a:rPr>
              <a:t>as powerful as signs</a:t>
            </a:r>
            <a:endParaRPr lang="en-US" sz="1200" dirty="0"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 uiExpand="1">
        <p:bldSub>
          <a:bldChart bld="series"/>
        </p:bldSub>
      </p:bldGraphic>
      <p:bldP spid="28" grpId="0" uiExpand="1"/>
      <p:bldP spid="29" grpId="0" uiExpand="1"/>
      <p:bldP spid="21" grpId="0" animBg="1"/>
      <p:bldP spid="22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A7CC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1508" name="TextBox 12"/>
          <p:cNvSpPr txBox="1">
            <a:spLocks noChangeArrowheads="1"/>
          </p:cNvSpPr>
          <p:nvPr/>
        </p:nvSpPr>
        <p:spPr bwMode="auto">
          <a:xfrm>
            <a:off x="8763001" y="6596063"/>
            <a:ext cx="381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16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76200" y="6192838"/>
            <a:ext cx="85344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ts val="3000"/>
              </a:lnSpc>
            </a:pPr>
            <a:r>
              <a:rPr lang="en-US" sz="90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For illustrative purposes. Varies by broker and region.</a:t>
            </a:r>
          </a:p>
        </p:txBody>
      </p:sp>
      <p:sp>
        <p:nvSpPr>
          <p:cNvPr id="28" name="Title 1"/>
          <p:cNvSpPr txBox="1">
            <a:spLocks/>
          </p:cNvSpPr>
          <p:nvPr/>
        </p:nvSpPr>
        <p:spPr bwMode="auto">
          <a:xfrm>
            <a:off x="312738" y="576263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>
                <a:solidFill>
                  <a:schemeClr val="tx2"/>
                </a:solidFill>
                <a:cs typeface="Arial" charset="0"/>
              </a:rPr>
              <a:t>BEST OF ALL WORLDS</a:t>
            </a:r>
          </a:p>
        </p:txBody>
      </p:sp>
      <p:grpSp>
        <p:nvGrpSpPr>
          <p:cNvPr id="30" name="Group 19"/>
          <p:cNvGrpSpPr>
            <a:grpSpLocks/>
          </p:cNvGrpSpPr>
          <p:nvPr/>
        </p:nvGrpSpPr>
        <p:grpSpPr bwMode="auto">
          <a:xfrm>
            <a:off x="2895600" y="2044700"/>
            <a:ext cx="4800600" cy="3289300"/>
            <a:chOff x="3505200" y="1929824"/>
            <a:chExt cx="4800600" cy="3289995"/>
          </a:xfrm>
        </p:grpSpPr>
        <p:sp>
          <p:nvSpPr>
            <p:cNvPr id="34" name="Oval 33"/>
            <p:cNvSpPr/>
            <p:nvPr/>
          </p:nvSpPr>
          <p:spPr>
            <a:xfrm>
              <a:off x="3505200" y="1929824"/>
              <a:ext cx="3048000" cy="3048644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ea typeface="ＭＳ Ｐゴシック" pitchFamily="-109" charset="-128"/>
              </a:endParaRPr>
            </a:p>
          </p:txBody>
        </p:sp>
        <p:sp>
          <p:nvSpPr>
            <p:cNvPr id="36" name="TextBox 6"/>
            <p:cNvSpPr txBox="1">
              <a:spLocks noChangeArrowheads="1"/>
            </p:cNvSpPr>
            <p:nvPr/>
          </p:nvSpPr>
          <p:spPr bwMode="auto">
            <a:xfrm>
              <a:off x="6096000" y="4573569"/>
              <a:ext cx="2209800" cy="64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>
                  <a:solidFill>
                    <a:srgbClr val="7F7F7F"/>
                  </a:solidFill>
                  <a:cs typeface="Arial" charset="0"/>
                </a:rPr>
                <a:t>BUYERS WHO ARE </a:t>
              </a:r>
            </a:p>
            <a:p>
              <a:pPr algn="ctr"/>
              <a:r>
                <a:rPr lang="en-US" sz="1200">
                  <a:solidFill>
                    <a:srgbClr val="7F7F7F"/>
                  </a:solidFill>
                  <a:cs typeface="Arial" charset="0"/>
                </a:rPr>
                <a:t>JUST ON </a:t>
              </a:r>
            </a:p>
            <a:p>
              <a:pPr algn="ctr"/>
              <a:r>
                <a:rPr lang="en-US" sz="1200">
                  <a:solidFill>
                    <a:srgbClr val="7F7F7F"/>
                  </a:solidFill>
                  <a:cs typeface="Arial" charset="0"/>
                </a:rPr>
                <a:t>REALTOR.COM</a:t>
              </a:r>
              <a:r>
                <a:rPr lang="en-US" sz="1200" baseline="30000">
                  <a:solidFill>
                    <a:srgbClr val="7F7F7F"/>
                  </a:solidFill>
                  <a:cs typeface="Arial" charset="0"/>
                </a:rPr>
                <a:t>®</a:t>
              </a: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5867400" y="3528774"/>
              <a:ext cx="1295400" cy="968580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20"/>
          <p:cNvGrpSpPr>
            <a:grpSpLocks/>
          </p:cNvGrpSpPr>
          <p:nvPr/>
        </p:nvGrpSpPr>
        <p:grpSpPr bwMode="auto">
          <a:xfrm>
            <a:off x="3048000" y="3773488"/>
            <a:ext cx="2895600" cy="2551112"/>
            <a:chOff x="3886200" y="3657600"/>
            <a:chExt cx="2895600" cy="2551331"/>
          </a:xfrm>
        </p:grpSpPr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3886200" y="5562764"/>
              <a:ext cx="2895600" cy="646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 dirty="0">
                  <a:solidFill>
                    <a:srgbClr val="7F7F7F"/>
                  </a:solidFill>
                  <a:cs typeface="Arial" charset="0"/>
                </a:rPr>
                <a:t>BUYERS WHO SEARCH </a:t>
              </a:r>
              <a:br>
                <a:rPr lang="en-US" sz="1200" dirty="0">
                  <a:solidFill>
                    <a:srgbClr val="7F7F7F"/>
                  </a:solidFill>
                  <a:cs typeface="Arial" charset="0"/>
                </a:rPr>
              </a:br>
              <a:r>
                <a:rPr lang="en-US" sz="1200" dirty="0">
                  <a:solidFill>
                    <a:srgbClr val="7F7F7F"/>
                  </a:solidFill>
                  <a:cs typeface="Arial" charset="0"/>
                </a:rPr>
                <a:t>OUR LOCAL SITE AND REALTOR.COM</a:t>
              </a:r>
              <a:r>
                <a:rPr lang="en-US" sz="1200" baseline="30000" dirty="0">
                  <a:solidFill>
                    <a:srgbClr val="7F7F7F"/>
                  </a:solidFill>
                  <a:cs typeface="Arial" charset="0"/>
                </a:rPr>
                <a:t>®</a:t>
              </a:r>
            </a:p>
          </p:txBody>
        </p:sp>
        <p:cxnSp>
          <p:nvCxnSpPr>
            <p:cNvPr id="40" name="Straight Connector 39"/>
            <p:cNvCxnSpPr/>
            <p:nvPr/>
          </p:nvCxnSpPr>
          <p:spPr>
            <a:xfrm rot="16200000" flipH="1">
              <a:off x="4020264" y="4209336"/>
              <a:ext cx="1865472" cy="762000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22"/>
          <p:cNvGrpSpPr>
            <a:grpSpLocks/>
          </p:cNvGrpSpPr>
          <p:nvPr/>
        </p:nvGrpSpPr>
        <p:grpSpPr bwMode="auto">
          <a:xfrm>
            <a:off x="1524000" y="4519612"/>
            <a:ext cx="2438400" cy="1500188"/>
            <a:chOff x="2209800" y="4444424"/>
            <a:chExt cx="2438400" cy="1500664"/>
          </a:xfrm>
        </p:grpSpPr>
        <p:sp>
          <p:nvSpPr>
            <p:cNvPr id="42" name="Oval 41"/>
            <p:cNvSpPr/>
            <p:nvPr/>
          </p:nvSpPr>
          <p:spPr>
            <a:xfrm>
              <a:off x="3810000" y="4444424"/>
              <a:ext cx="838200" cy="838466"/>
            </a:xfrm>
            <a:prstGeom prst="ellipse">
              <a:avLst/>
            </a:prstGeom>
            <a:solidFill>
              <a:schemeClr val="accent3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ea typeface="ＭＳ Ｐゴシック" pitchFamily="-109" charset="-128"/>
              </a:endParaRPr>
            </a:p>
          </p:txBody>
        </p:sp>
        <p:sp>
          <p:nvSpPr>
            <p:cNvPr id="43" name="TextBox 15"/>
            <p:cNvSpPr txBox="1">
              <a:spLocks noChangeArrowheads="1"/>
            </p:cNvSpPr>
            <p:nvPr/>
          </p:nvSpPr>
          <p:spPr bwMode="auto">
            <a:xfrm>
              <a:off x="2209800" y="5668775"/>
              <a:ext cx="1371600" cy="276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>
                  <a:solidFill>
                    <a:srgbClr val="7F7F7F"/>
                  </a:solidFill>
                  <a:cs typeface="Arial" charset="0"/>
                </a:rPr>
                <a:t>PRINT ADS</a:t>
              </a:r>
            </a:p>
          </p:txBody>
        </p:sp>
        <p:cxnSp>
          <p:nvCxnSpPr>
            <p:cNvPr id="44" name="Straight Connector 43"/>
            <p:cNvCxnSpPr/>
            <p:nvPr/>
          </p:nvCxnSpPr>
          <p:spPr>
            <a:xfrm rot="10800000" flipV="1">
              <a:off x="3429000" y="5054217"/>
              <a:ext cx="762000" cy="684430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23"/>
          <p:cNvGrpSpPr>
            <a:grpSpLocks/>
          </p:cNvGrpSpPr>
          <p:nvPr/>
        </p:nvGrpSpPr>
        <p:grpSpPr bwMode="auto">
          <a:xfrm>
            <a:off x="681038" y="1447800"/>
            <a:ext cx="3428999" cy="3671888"/>
            <a:chOff x="1524001" y="1476375"/>
            <a:chExt cx="3428999" cy="3671888"/>
          </a:xfrm>
        </p:grpSpPr>
        <p:sp>
          <p:nvSpPr>
            <p:cNvPr id="46" name="TextBox 5"/>
            <p:cNvSpPr txBox="1">
              <a:spLocks noChangeArrowheads="1"/>
            </p:cNvSpPr>
            <p:nvPr/>
          </p:nvSpPr>
          <p:spPr bwMode="auto">
            <a:xfrm>
              <a:off x="1524001" y="1476375"/>
              <a:ext cx="320516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dirty="0">
                  <a:solidFill>
                    <a:srgbClr val="7F7F7F"/>
                  </a:solidFill>
                  <a:cs typeface="Arial" charset="0"/>
                </a:rPr>
                <a:t>BUYERS SEARCH OUR LOCAL WEB SITE</a:t>
              </a:r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2824163" y="1781175"/>
              <a:ext cx="381000" cy="1138238"/>
            </a:xfrm>
            <a:prstGeom prst="line">
              <a:avLst/>
            </a:prstGeom>
            <a:ln>
              <a:solidFill>
                <a:schemeClr val="bg1">
                  <a:lumMod val="50000"/>
                  <a:alpha val="50000"/>
                </a:schemeClr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1874838" y="2070100"/>
              <a:ext cx="3078162" cy="3078163"/>
            </a:xfrm>
            <a:prstGeom prst="ellipse">
              <a:avLst/>
            </a:prstGeom>
            <a:solidFill>
              <a:srgbClr val="C4BF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ea typeface="ＭＳ Ｐゴシック" pitchFamily="-109" charset="-128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6248400" y="2286000"/>
            <a:ext cx="220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 market to buyers who are on our site PLUS buyers who have not yet picked a broker.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MONTHLY-MINUTES_chart_010810_gri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67344" y="1878104"/>
            <a:ext cx="6871856" cy="4446496"/>
          </a:xfrm>
          <a:prstGeom prst="rect">
            <a:avLst/>
          </a:prstGeom>
        </p:spPr>
      </p:pic>
      <p:pic>
        <p:nvPicPr>
          <p:cNvPr id="13" name="Picture 12" descr="MONTHLY-MINUTES_chart_010810_BARS.png"/>
          <p:cNvPicPr>
            <a:picLocks noChangeAspect="1"/>
          </p:cNvPicPr>
          <p:nvPr/>
        </p:nvPicPr>
        <p:blipFill>
          <a:blip r:embed="rId5" cstate="print"/>
          <a:srcRect l="21504" t="8429" b="85249"/>
          <a:stretch>
            <a:fillRect/>
          </a:stretch>
        </p:blipFill>
        <p:spPr>
          <a:xfrm>
            <a:off x="3460750" y="2277533"/>
            <a:ext cx="5361517" cy="279400"/>
          </a:xfrm>
          <a:prstGeom prst="rect">
            <a:avLst/>
          </a:prstGeom>
        </p:spPr>
      </p:pic>
      <p:pic>
        <p:nvPicPr>
          <p:cNvPr id="15" name="Picture 14" descr="MONTHLY-MINUTES_chart_010810_BARS.png"/>
          <p:cNvPicPr>
            <a:picLocks noChangeAspect="1"/>
          </p:cNvPicPr>
          <p:nvPr/>
        </p:nvPicPr>
        <p:blipFill>
          <a:blip r:embed="rId5" cstate="print"/>
          <a:srcRect l="21538" t="14943" r="48154"/>
          <a:stretch>
            <a:fillRect/>
          </a:stretch>
        </p:blipFill>
        <p:spPr>
          <a:xfrm>
            <a:off x="3460750" y="2556933"/>
            <a:ext cx="2070100" cy="3759200"/>
          </a:xfrm>
          <a:prstGeom prst="rect">
            <a:avLst/>
          </a:prstGeom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A7CC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20" name="Picture 8" descr="Number 1_squish_grey.psd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473855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itle 25"/>
          <p:cNvSpPr>
            <a:spLocks noGrp="1"/>
          </p:cNvSpPr>
          <p:nvPr>
            <p:ph type="title" idx="4294967295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TOTAL MONTHLY MINUTES SPENT ONLINE</a:t>
            </a:r>
          </a:p>
        </p:txBody>
      </p:sp>
      <p:sp>
        <p:nvSpPr>
          <p:cNvPr id="23558" name="Title 25"/>
          <p:cNvSpPr txBox="1">
            <a:spLocks/>
          </p:cNvSpPr>
          <p:nvPr/>
        </p:nvSpPr>
        <p:spPr bwMode="auto">
          <a:xfrm>
            <a:off x="381000" y="914400"/>
            <a:ext cx="2895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sz="1000" dirty="0">
                <a:solidFill>
                  <a:srgbClr val="1F497D"/>
                </a:solidFill>
                <a:ea typeface="Arial" pitchFamily="29" charset="0"/>
                <a:cs typeface="Arial" pitchFamily="29" charset="0"/>
              </a:rPr>
              <a:t>(NATIONWIDE COMPARISON, in millions)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1981200" y="6337300"/>
            <a:ext cx="58674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800" dirty="0">
                <a:solidFill>
                  <a:srgbClr val="7F7F7F"/>
                </a:solidFill>
                <a:latin typeface="Calibri" pitchFamily="29" charset="0"/>
              </a:rPr>
              <a:t>Source: </a:t>
            </a:r>
            <a:r>
              <a:rPr lang="en-US" sz="800" dirty="0" err="1">
                <a:solidFill>
                  <a:srgbClr val="7F7F7F"/>
                </a:solidFill>
                <a:latin typeface="Calibri" pitchFamily="29" charset="0"/>
              </a:rPr>
              <a:t>comScore</a:t>
            </a:r>
            <a:r>
              <a:rPr lang="en-US" sz="800" dirty="0">
                <a:solidFill>
                  <a:srgbClr val="7F7F7F"/>
                </a:solidFill>
                <a:latin typeface="Calibri" pitchFamily="29" charset="0"/>
              </a:rPr>
              <a:t> Media </a:t>
            </a:r>
            <a:r>
              <a:rPr lang="en-US" sz="800" dirty="0" err="1">
                <a:solidFill>
                  <a:srgbClr val="7F7F7F"/>
                </a:solidFill>
                <a:latin typeface="Calibri" pitchFamily="29" charset="0"/>
              </a:rPr>
              <a:t>Metrix</a:t>
            </a:r>
            <a:r>
              <a:rPr lang="en-US" sz="800" dirty="0">
                <a:solidFill>
                  <a:srgbClr val="7F7F7F"/>
                </a:solidFill>
                <a:latin typeface="Calibri" pitchFamily="29" charset="0"/>
              </a:rPr>
              <a:t>,</a:t>
            </a:r>
            <a:r>
              <a:rPr lang="en-US" sz="800" dirty="0" smtClean="0">
                <a:solidFill>
                  <a:srgbClr val="7F7F7F"/>
                </a:solidFill>
                <a:latin typeface="Calibri" pitchFamily="29" charset="0"/>
              </a:rPr>
              <a:t> November  2009</a:t>
            </a:r>
            <a:endParaRPr lang="en-US" sz="800" dirty="0">
              <a:solidFill>
                <a:srgbClr val="7F7F7F"/>
              </a:solidFill>
              <a:latin typeface="Calibri" pitchFamily="29" charset="0"/>
            </a:endParaRPr>
          </a:p>
        </p:txBody>
      </p:sp>
      <p:sp>
        <p:nvSpPr>
          <p:cNvPr id="23563" name="TextBox 10"/>
          <p:cNvSpPr txBox="1">
            <a:spLocks noChangeArrowheads="1"/>
          </p:cNvSpPr>
          <p:nvPr/>
        </p:nvSpPr>
        <p:spPr bwMode="auto">
          <a:xfrm>
            <a:off x="8686801" y="6596063"/>
            <a:ext cx="4572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17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5791200" y="4038600"/>
            <a:ext cx="2590800" cy="1295400"/>
            <a:chOff x="5334000" y="3733800"/>
            <a:chExt cx="2590800" cy="1295400"/>
          </a:xfrm>
        </p:grpSpPr>
        <p:sp>
          <p:nvSpPr>
            <p:cNvPr id="21" name="Rectangle 20"/>
            <p:cNvSpPr/>
            <p:nvPr/>
          </p:nvSpPr>
          <p:spPr>
            <a:xfrm>
              <a:off x="5334000" y="3733800"/>
              <a:ext cx="2590800" cy="1295400"/>
            </a:xfrm>
            <a:prstGeom prst="rect">
              <a:avLst/>
            </a:prstGeom>
            <a:solidFill>
              <a:srgbClr val="FFFFFF"/>
            </a:solidFill>
            <a:ln w="6350" cap="flat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5410200" y="3841914"/>
              <a:ext cx="2438400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US" sz="1600" dirty="0" smtClean="0">
                <a:solidFill>
                  <a:srgbClr val="7F7F7F"/>
                </a:solidFill>
                <a:ea typeface="Arial" pitchFamily="29" charset="0"/>
                <a:cs typeface="Arial" pitchFamily="29" charset="0"/>
              </a:endParaRPr>
            </a:p>
            <a:p>
              <a:pPr algn="ctr">
                <a:defRPr/>
              </a:pPr>
              <a:r>
                <a:rPr lang="en-US" sz="1600" dirty="0" smtClean="0">
                  <a:ea typeface="Arial" pitchFamily="29" charset="0"/>
                  <a:cs typeface="Arial" pitchFamily="29" charset="0"/>
                </a:rPr>
                <a:t>I focus on </a:t>
              </a:r>
              <a:r>
                <a:rPr lang="en-US" sz="1600" b="1" dirty="0" smtClean="0">
                  <a:solidFill>
                    <a:srgbClr val="1F497D"/>
                  </a:solidFill>
                  <a:ea typeface="Arial" pitchFamily="29" charset="0"/>
                  <a:cs typeface="Arial" pitchFamily="29" charset="0"/>
                </a:rPr>
                <a:t>REALTOR.com</a:t>
              </a:r>
              <a:r>
                <a:rPr lang="en-US" sz="1600" baseline="30000" dirty="0">
                  <a:solidFill>
                    <a:srgbClr val="1F497D"/>
                  </a:solidFill>
                  <a:ea typeface="Arial" pitchFamily="29" charset="0"/>
                  <a:cs typeface="Arial" pitchFamily="29" charset="0"/>
                </a:rPr>
                <a:t>®</a:t>
              </a:r>
              <a:endParaRPr lang="en-US" sz="1600" dirty="0" smtClean="0">
                <a:solidFill>
                  <a:srgbClr val="7F7F7F"/>
                </a:solidFill>
                <a:ea typeface="Arial" pitchFamily="29" charset="0"/>
                <a:cs typeface="Arial" pitchFamily="29" charset="0"/>
              </a:endParaRPr>
            </a:p>
            <a:p>
              <a:pPr algn="ctr">
                <a:buFontTx/>
                <a:buChar char="-"/>
                <a:defRPr/>
              </a:pPr>
              <a:r>
                <a:rPr lang="en-US" sz="1600" dirty="0" smtClean="0">
                  <a:ea typeface="Arial" pitchFamily="29" charset="0"/>
                  <a:cs typeface="Arial" pitchFamily="29" charset="0"/>
                </a:rPr>
                <a:t> where </a:t>
              </a:r>
              <a:r>
                <a:rPr lang="en-US" sz="1600" dirty="0">
                  <a:ea typeface="Arial" pitchFamily="29" charset="0"/>
                  <a:cs typeface="Arial" pitchFamily="29" charset="0"/>
                </a:rPr>
                <a:t>more consumers </a:t>
              </a:r>
              <a:r>
                <a:rPr lang="en-US" sz="1600" b="1" dirty="0">
                  <a:solidFill>
                    <a:srgbClr val="1F497D"/>
                  </a:solidFill>
                  <a:ea typeface="Arial" pitchFamily="29" charset="0"/>
                  <a:cs typeface="Arial" pitchFamily="29" charset="0"/>
                </a:rPr>
                <a:t>spend the most </a:t>
              </a:r>
              <a:r>
                <a:rPr lang="en-US" sz="1600" b="1" dirty="0" smtClean="0">
                  <a:solidFill>
                    <a:srgbClr val="1F497D"/>
                  </a:solidFill>
                  <a:ea typeface="Arial" pitchFamily="29" charset="0"/>
                  <a:cs typeface="Arial" pitchFamily="29" charset="0"/>
                </a:rPr>
                <a:t>time</a:t>
              </a:r>
            </a:p>
            <a:p>
              <a:pPr algn="ctr">
                <a:buFontTx/>
                <a:buChar char="-"/>
                <a:defRPr/>
              </a:pPr>
              <a:endParaRPr lang="en-US" sz="1600" b="1" dirty="0" smtClean="0">
                <a:solidFill>
                  <a:srgbClr val="1F497D"/>
                </a:solidFill>
                <a:ea typeface="Arial" pitchFamily="29" charset="0"/>
                <a:cs typeface="Arial" pitchFamily="29" charset="0"/>
              </a:endParaRPr>
            </a:p>
          </p:txBody>
        </p:sp>
      </p:grpSp>
      <p:pic>
        <p:nvPicPr>
          <p:cNvPr id="16" name="Picture 15" descr="MONTHLY-MINUTES_chart_010810_BARS.png"/>
          <p:cNvPicPr>
            <a:picLocks noChangeAspect="1"/>
          </p:cNvPicPr>
          <p:nvPr/>
        </p:nvPicPr>
        <p:blipFill>
          <a:blip r:embed="rId5" cstate="print"/>
          <a:srcRect l="89556" t="14607" r="4865" b="81226"/>
          <a:stretch>
            <a:fillRect/>
          </a:stretch>
        </p:blipFill>
        <p:spPr>
          <a:xfrm>
            <a:off x="8001000" y="2559050"/>
            <a:ext cx="381000" cy="18415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0458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18</a:t>
            </a:r>
            <a:endParaRPr lang="en-US" sz="1000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4" name="Picture 11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7"/>
          <p:cNvSpPr txBox="1">
            <a:spLocks noChangeArrowheads="1"/>
          </p:cNvSpPr>
          <p:nvPr/>
        </p:nvSpPr>
        <p:spPr bwMode="auto">
          <a:xfrm>
            <a:off x="6400800" y="2209800"/>
            <a:ext cx="2514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b="1" dirty="0" smtClean="0"/>
              <a:t>The </a:t>
            </a:r>
            <a:r>
              <a:rPr lang="en-US" sz="1600" b="1" dirty="0" err="1" smtClean="0"/>
              <a:t>REALTOR.com</a:t>
            </a:r>
            <a:r>
              <a:rPr lang="en-US" sz="1600" b="1" baseline="30000" dirty="0" smtClean="0"/>
              <a:t>®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Facebook</a:t>
            </a:r>
            <a:r>
              <a:rPr lang="en-US" sz="1600" b="1" baseline="30000" dirty="0" smtClean="0"/>
              <a:t>®</a:t>
            </a:r>
            <a:r>
              <a:rPr lang="en-US" sz="1600" b="1" dirty="0" smtClean="0"/>
              <a:t> application is a non-intrusive way that I can keep my sphere apprised of</a:t>
            </a:r>
            <a:br>
              <a:rPr lang="en-US" sz="1600" b="1" dirty="0" smtClean="0"/>
            </a:br>
            <a:r>
              <a:rPr lang="en-US" sz="1600" b="1" dirty="0" smtClean="0"/>
              <a:t>your listing</a:t>
            </a:r>
            <a:endParaRPr lang="en-US" sz="1600" b="1" dirty="0"/>
          </a:p>
        </p:txBody>
      </p:sp>
      <p:sp>
        <p:nvSpPr>
          <p:cNvPr id="6" name="Title 8"/>
          <p:cNvSpPr>
            <a:spLocks noGrp="1"/>
          </p:cNvSpPr>
          <p:nvPr>
            <p:ph type="title"/>
          </p:nvPr>
        </p:nvSpPr>
        <p:spPr>
          <a:xfrm>
            <a:off x="304800" y="533400"/>
            <a:ext cx="7010400" cy="914400"/>
          </a:xfrm>
        </p:spPr>
        <p:txBody>
          <a:bodyPr anchor="t"/>
          <a:lstStyle/>
          <a:p>
            <a:pPr algn="l" eaLnBrk="1" hangingPunct="1"/>
            <a:r>
              <a:rPr lang="en-US" sz="200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SOCIAL NETWORKING</a:t>
            </a:r>
            <a:endParaRPr lang="en-US" sz="2000" baseline="30000" smtClean="0">
              <a:solidFill>
                <a:srgbClr val="1F497D"/>
              </a:solidFill>
              <a:latin typeface="Arial" charset="0"/>
              <a:ea typeface="ＭＳ Ｐゴシック" pitchFamily="-109" charset="-128"/>
              <a:cs typeface="Arial" charset="0"/>
            </a:endParaRPr>
          </a:p>
        </p:txBody>
      </p:sp>
      <p:pic>
        <p:nvPicPr>
          <p:cNvPr id="7" name="Picture 32" descr="Picture 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4375" y="1647825"/>
            <a:ext cx="41878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3" descr="Facebook_logo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5562600"/>
            <a:ext cx="29194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app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338" y="2870200"/>
            <a:ext cx="13716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A7CC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9" name="Picture 8" descr="Number 1_squish_grey.psd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73855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Stock_000006567962_blue_smal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163" y="0"/>
            <a:ext cx="6192837" cy="501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4343400"/>
            <a:ext cx="7162800" cy="1143000"/>
          </a:xfrm>
        </p:spPr>
        <p:txBody>
          <a:bodyPr/>
          <a:lstStyle/>
          <a:p>
            <a:pPr algn="l" eaLnBrk="1" hangingPunct="1"/>
            <a:r>
              <a:rPr lang="en-US" sz="2000" dirty="0">
                <a:latin typeface="Arial" pitchFamily="29" charset="0"/>
                <a:ea typeface="Arial" pitchFamily="29" charset="0"/>
                <a:cs typeface="Arial" pitchFamily="29" charset="0"/>
              </a:rPr>
              <a:t>Because REALTOR.com</a:t>
            </a:r>
            <a:r>
              <a:rPr lang="en-US" sz="2000" baseline="30000" dirty="0">
                <a:latin typeface="Arial" pitchFamily="29" charset="0"/>
                <a:ea typeface="Arial" pitchFamily="29" charset="0"/>
                <a:cs typeface="Arial" pitchFamily="29" charset="0"/>
              </a:rPr>
              <a:t>®</a:t>
            </a:r>
            <a:r>
              <a:rPr lang="en-US" sz="2000" dirty="0">
                <a:latin typeface="Arial" pitchFamily="29" charset="0"/>
                <a:ea typeface="Arial" pitchFamily="29" charset="0"/>
                <a:cs typeface="Arial" pitchFamily="29" charset="0"/>
              </a:rPr>
              <a:t> has millions of listings…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5029200"/>
            <a:ext cx="838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>
            <a:prstTxWarp prst="textNoShape">
              <a:avLst/>
            </a:prstTxWarp>
          </a:bodyPr>
          <a:lstStyle/>
          <a:p>
            <a:pPr algn="r"/>
            <a:r>
              <a:rPr lang="en-US" sz="4200" dirty="0">
                <a:solidFill>
                  <a:srgbClr val="1F497D"/>
                </a:solidFill>
                <a:ea typeface="Arial" pitchFamily="29" charset="0"/>
                <a:cs typeface="Arial" pitchFamily="29" charset="0"/>
              </a:rPr>
              <a:t>I will make yours stand out</a:t>
            </a:r>
          </a:p>
        </p:txBody>
      </p:sp>
      <p:sp>
        <p:nvSpPr>
          <p:cNvPr id="25607" name="TextBox 7"/>
          <p:cNvSpPr txBox="1">
            <a:spLocks noChangeArrowheads="1"/>
          </p:cNvSpPr>
          <p:nvPr/>
        </p:nvSpPr>
        <p:spPr bwMode="auto">
          <a:xfrm>
            <a:off x="8763001" y="6596063"/>
            <a:ext cx="381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19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04589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20</a:t>
            </a:r>
            <a:endParaRPr lang="en-US" sz="1000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30200" y="1524000"/>
            <a:ext cx="8280400" cy="1447800"/>
          </a:xfrm>
        </p:spPr>
        <p:txBody>
          <a:bodyPr/>
          <a:lstStyle/>
          <a:p>
            <a:pPr eaLnBrk="1" hangingPunct="1">
              <a:buClr>
                <a:srgbClr val="7F7F7F"/>
              </a:buClr>
              <a:buFont typeface="Arial" charset="0"/>
              <a:buNone/>
            </a:pPr>
            <a:r>
              <a:rPr lang="en-US" sz="1800" dirty="0" smtClean="0">
                <a:latin typeface="Arial" charset="0"/>
                <a:ea typeface="ＭＳ Ｐゴシック" pitchFamily="-109" charset="-128"/>
                <a:cs typeface="Arial" charset="0"/>
              </a:rPr>
              <a:t>MOBILE BUYER MARKETING PLAN</a:t>
            </a:r>
          </a:p>
          <a:p>
            <a:pPr eaLnBrk="1" hangingPunct="1">
              <a:lnSpc>
                <a:spcPts val="2400"/>
              </a:lnSpc>
              <a:buClr>
                <a:srgbClr val="7F7F7F"/>
              </a:buClr>
              <a:buFont typeface="Arial" charset="0"/>
              <a:buNone/>
            </a:pPr>
            <a:r>
              <a:rPr lang="en-US" sz="1400" dirty="0" smtClean="0">
                <a:latin typeface="Arial" charset="0"/>
                <a:ea typeface="ＭＳ Ｐゴシック" pitchFamily="-109" charset="-128"/>
                <a:cs typeface="Arial" charset="0"/>
              </a:rPr>
              <a:t>                      Buyers driving through the neighborhood can:</a:t>
            </a:r>
          </a:p>
          <a:p>
            <a:pPr eaLnBrk="1" hangingPunct="1">
              <a:lnSpc>
                <a:spcPts val="2000"/>
              </a:lnSpc>
              <a:buClr>
                <a:srgbClr val="7F7F7F"/>
              </a:buClr>
              <a:buFont typeface="Arial" charset="0"/>
              <a:buNone/>
            </a:pPr>
            <a:r>
              <a:rPr lang="en-US" sz="1400" dirty="0" smtClean="0">
                <a:latin typeface="Arial" charset="0"/>
                <a:ea typeface="ＭＳ Ｐゴシック" pitchFamily="-109" charset="-128"/>
                <a:cs typeface="Arial" charset="0"/>
              </a:rPr>
              <a:t>			-    Find your home, get directions and a map</a:t>
            </a:r>
          </a:p>
          <a:p>
            <a:pPr eaLnBrk="1" hangingPunct="1">
              <a:lnSpc>
                <a:spcPts val="2000"/>
              </a:lnSpc>
              <a:buClr>
                <a:srgbClr val="7F7F7F"/>
              </a:buClr>
              <a:buFont typeface="Arial" charset="0"/>
              <a:buNone/>
            </a:pPr>
            <a:r>
              <a:rPr lang="en-US" sz="1400" dirty="0" smtClean="0">
                <a:latin typeface="Arial" charset="0"/>
                <a:ea typeface="ＭＳ Ｐゴシック" pitchFamily="-109" charset="-128"/>
                <a:cs typeface="Arial" charset="0"/>
              </a:rPr>
              <a:t>			-    Connect with me in one “click” to get details and make an appointment</a:t>
            </a:r>
          </a:p>
        </p:txBody>
      </p:sp>
      <p:sp>
        <p:nvSpPr>
          <p:cNvPr id="5" name="Title 8"/>
          <p:cNvSpPr>
            <a:spLocks noGrp="1"/>
          </p:cNvSpPr>
          <p:nvPr>
            <p:ph type="title"/>
          </p:nvPr>
        </p:nvSpPr>
        <p:spPr>
          <a:xfrm>
            <a:off x="304800" y="533400"/>
            <a:ext cx="7010400" cy="914400"/>
          </a:xfrm>
        </p:spPr>
        <p:txBody>
          <a:bodyPr anchor="t"/>
          <a:lstStyle/>
          <a:p>
            <a:pPr algn="l" eaLnBrk="1" hangingPunct="1"/>
            <a:r>
              <a:rPr lang="en-US" sz="200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HOW WILL I SHOWCASE YOUR HOME </a:t>
            </a:r>
            <a:br>
              <a:rPr lang="en-US" sz="200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</a:br>
            <a:r>
              <a:rPr lang="en-US" sz="200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TO THE MOST BUYERS?</a:t>
            </a:r>
            <a:endParaRPr lang="en-US" sz="2000" baseline="30000" smtClean="0">
              <a:solidFill>
                <a:srgbClr val="1F497D"/>
              </a:solidFill>
              <a:latin typeface="Arial" charset="0"/>
              <a:ea typeface="ＭＳ Ｐゴシック" pitchFamily="-109" charset="-128"/>
              <a:cs typeface="Arial" charset="0"/>
            </a:endParaRPr>
          </a:p>
        </p:txBody>
      </p:sp>
      <p:pic>
        <p:nvPicPr>
          <p:cNvPr id="6" name="Picture 11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phone_SEARCH-OPTIONS_menu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0" y="2795588"/>
            <a:ext cx="2630488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201" dir="2700000" rotWithShape="0">
              <a:srgbClr val="808080">
                <a:alpha val="29999"/>
              </a:srgbClr>
            </a:outerShdw>
          </a:effectLst>
        </p:spPr>
      </p:pic>
      <p:pic>
        <p:nvPicPr>
          <p:cNvPr id="8" name="Picture 7" descr="iphone_LDP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1088" y="2795588"/>
            <a:ext cx="2630487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201" dir="2700000" rotWithShape="0">
              <a:srgbClr val="808080">
                <a:alpha val="29999"/>
              </a:srgbClr>
            </a:outerShdw>
          </a:effectLst>
        </p:spPr>
      </p:pic>
      <p:pic>
        <p:nvPicPr>
          <p:cNvPr id="9" name="Picture 8" descr="iphone_LISTING AGENT_121809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2795588"/>
            <a:ext cx="2630488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201" dir="2700000" rotWithShape="0">
              <a:srgbClr val="808080">
                <a:alpha val="29999"/>
              </a:srgbClr>
            </a:outerShdw>
          </a:effectLst>
        </p:spPr>
      </p:pic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1752600" y="6172200"/>
            <a:ext cx="7391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i="1" dirty="0" smtClean="0">
                <a:cs typeface="Arial" charset="0"/>
              </a:rPr>
              <a:t>Buyers who already want this location find me through REALTOR.com</a:t>
            </a:r>
            <a:r>
              <a:rPr lang="en-US" sz="1400" i="1" baseline="30000" dirty="0">
                <a:cs typeface="Arial" charset="0"/>
              </a:rPr>
              <a:t>®</a:t>
            </a:r>
            <a:r>
              <a:rPr lang="en-US" sz="1400" i="1" dirty="0">
                <a:cs typeface="Arial" charset="0"/>
              </a:rPr>
              <a:t> </a:t>
            </a:r>
            <a:r>
              <a:rPr lang="en-US" sz="1400" i="1" dirty="0" err="1">
                <a:cs typeface="Arial" charset="0"/>
              </a:rPr>
              <a:t>iPhone</a:t>
            </a:r>
            <a:r>
              <a:rPr lang="en-US" sz="1400" i="1" dirty="0">
                <a:cs typeface="Arial" charset="0"/>
              </a:rPr>
              <a:t> marketing.</a:t>
            </a:r>
          </a:p>
        </p:txBody>
      </p:sp>
      <p:pic>
        <p:nvPicPr>
          <p:cNvPr id="11" name="Picture 11" descr="app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5338" y="2870200"/>
            <a:ext cx="13716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a_homepage_vector_v2.png"/>
          <p:cNvPicPr>
            <a:picLocks noChangeAspect="1"/>
          </p:cNvPicPr>
          <p:nvPr/>
        </p:nvPicPr>
        <p:blipFill>
          <a:blip r:embed="rId3" cstate="print"/>
          <a:srcRect l="509" t="458" r="862" b="29205"/>
          <a:stretch>
            <a:fillRect/>
          </a:stretch>
        </p:blipFill>
        <p:spPr>
          <a:xfrm>
            <a:off x="5257800" y="2438400"/>
            <a:ext cx="3632200" cy="4222750"/>
          </a:xfrm>
          <a:prstGeom prst="rect">
            <a:avLst/>
          </a:prstGeom>
          <a:effectLst>
            <a:outerShdw blurRad="219075" dist="38100" dir="7620000" sx="101000" sy="101000" algn="tl" rotWithShape="0">
              <a:srgbClr val="000000">
                <a:alpha val="43000"/>
              </a:srgbClr>
            </a:outerShdw>
          </a:effectLst>
        </p:spPr>
      </p:pic>
      <p:sp>
        <p:nvSpPr>
          <p:cNvPr id="26626" name="Title 8"/>
          <p:cNvSpPr>
            <a:spLocks noGrp="1"/>
          </p:cNvSpPr>
          <p:nvPr>
            <p:ph type="title"/>
          </p:nvPr>
        </p:nvSpPr>
        <p:spPr>
          <a:xfrm>
            <a:off x="304800" y="533400"/>
            <a:ext cx="7010400" cy="914400"/>
          </a:xfrm>
        </p:spPr>
        <p:txBody>
          <a:bodyPr anchor="t"/>
          <a:lstStyle/>
          <a:p>
            <a:pPr algn="l" eaLnBrk="1" hangingPunct="1"/>
            <a:r>
              <a:rPr lang="en-US" sz="200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HOW WILL I SHOWCASE YOUR HOME </a:t>
            </a:r>
            <a:br>
              <a:rPr lang="en-US" sz="200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</a:br>
            <a:r>
              <a:rPr lang="en-US" sz="200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TO THE MOST BUYERS?</a:t>
            </a:r>
            <a:endParaRPr lang="en-US" sz="2000" baseline="30000">
              <a:solidFill>
                <a:srgbClr val="1F497D"/>
              </a:solidFill>
              <a:latin typeface="Arial" pitchFamily="29" charset="0"/>
              <a:ea typeface="Arial" pitchFamily="29" charset="0"/>
              <a:cs typeface="Arial" pitchFamily="2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1447800"/>
            <a:ext cx="6553200" cy="914400"/>
          </a:xfrm>
        </p:spPr>
        <p:txBody>
          <a:bodyPr/>
          <a:lstStyle/>
          <a:p>
            <a:pPr eaLnBrk="1" hangingPunct="1">
              <a:buClr>
                <a:srgbClr val="7F7F7F"/>
              </a:buClr>
              <a:buFont typeface="Arial" pitchFamily="29" charset="0"/>
              <a:buNone/>
            </a:pPr>
            <a:r>
              <a:rPr lang="en-US" sz="1800" dirty="0">
                <a:latin typeface="Arial" pitchFamily="29" charset="0"/>
                <a:ea typeface="Arial" pitchFamily="29" charset="0"/>
                <a:cs typeface="Arial" pitchFamily="29" charset="0"/>
              </a:rPr>
              <a:t>•  Enable your home to rise to the top of the search </a:t>
            </a:r>
          </a:p>
          <a:p>
            <a:pPr eaLnBrk="1" hangingPunct="1">
              <a:lnSpc>
                <a:spcPts val="2000"/>
              </a:lnSpc>
              <a:buClr>
                <a:srgbClr val="7F7F7F"/>
              </a:buClr>
              <a:buFont typeface="Arial" pitchFamily="29" charset="0"/>
              <a:buNone/>
            </a:pPr>
            <a:r>
              <a:rPr lang="en-US" sz="1800" dirty="0">
                <a:latin typeface="Arial" pitchFamily="29" charset="0"/>
                <a:ea typeface="Arial" pitchFamily="29" charset="0"/>
                <a:cs typeface="Arial" pitchFamily="29" charset="0"/>
              </a:rPr>
              <a:t>   above all other homes by adding more photos </a:t>
            </a:r>
          </a:p>
        </p:txBody>
      </p:sp>
      <p:pic>
        <p:nvPicPr>
          <p:cNvPr id="26628" name="Picture 11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3" descr="Product 5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29337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6" name="Picture 15" descr="LDP_1.png"/>
          <p:cNvPicPr>
            <a:picLocks noChangeAspect="1"/>
          </p:cNvPicPr>
          <p:nvPr/>
        </p:nvPicPr>
        <p:blipFill>
          <a:blip r:embed="rId6" cstate="print"/>
          <a:srcRect l="1894" t="3558" r="1400" b="2555"/>
          <a:stretch>
            <a:fillRect/>
          </a:stretch>
        </p:blipFill>
        <p:spPr bwMode="auto">
          <a:xfrm>
            <a:off x="2381250" y="3054350"/>
            <a:ext cx="4140200" cy="21780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>
            <a:outerShdw blurRad="101600" dist="25400" dir="4680000" sx="103000" sy="103000" algn="tl" rotWithShape="0">
              <a:srgbClr val="808080">
                <a:alpha val="42999"/>
              </a:srgbClr>
            </a:outerShdw>
          </a:effectLst>
        </p:spPr>
      </p:pic>
      <p:sp>
        <p:nvSpPr>
          <p:cNvPr id="26633" name="TextBox 9"/>
          <p:cNvSpPr txBox="1">
            <a:spLocks noChangeArrowheads="1"/>
          </p:cNvSpPr>
          <p:nvPr/>
        </p:nvSpPr>
        <p:spPr bwMode="auto">
          <a:xfrm>
            <a:off x="8763001" y="6596063"/>
            <a:ext cx="3810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21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a_homepage_vector_v2.png"/>
          <p:cNvPicPr>
            <a:picLocks noChangeAspect="1"/>
          </p:cNvPicPr>
          <p:nvPr/>
        </p:nvPicPr>
        <p:blipFill>
          <a:blip r:embed="rId3" cstate="print"/>
          <a:srcRect b="16153"/>
          <a:stretch>
            <a:fillRect/>
          </a:stretch>
        </p:blipFill>
        <p:spPr>
          <a:xfrm>
            <a:off x="3515324" y="2317750"/>
            <a:ext cx="3418876" cy="4311650"/>
          </a:xfrm>
          <a:prstGeom prst="rect">
            <a:avLst/>
          </a:prstGeom>
          <a:effectLst>
            <a:outerShdw blurRad="219075" dist="38100" dir="7620000" sx="101000" sy="101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138" y="1447800"/>
            <a:ext cx="6553200" cy="914400"/>
          </a:xfrm>
        </p:spPr>
        <p:txBody>
          <a:bodyPr/>
          <a:lstStyle/>
          <a:p>
            <a:pPr eaLnBrk="1" hangingPunct="1">
              <a:buClr>
                <a:srgbClr val="7F7F7F"/>
              </a:buClr>
              <a:buFont typeface="Arial" pitchFamily="29" charset="0"/>
              <a:buNone/>
            </a:pPr>
            <a:r>
              <a:rPr lang="en-US" sz="1800" dirty="0">
                <a:latin typeface="Arial" pitchFamily="29" charset="0"/>
                <a:ea typeface="Arial" pitchFamily="29" charset="0"/>
                <a:cs typeface="Arial" pitchFamily="29" charset="0"/>
              </a:rPr>
              <a:t>• </a:t>
            </a:r>
            <a:r>
              <a:rPr lang="en-US" sz="1800" dirty="0" smtClean="0">
                <a:latin typeface="Arial" pitchFamily="29" charset="0"/>
                <a:ea typeface="Arial" pitchFamily="29" charset="0"/>
                <a:cs typeface="Arial" pitchFamily="29" charset="0"/>
              </a:rPr>
              <a:t> I Place </a:t>
            </a:r>
            <a:r>
              <a:rPr lang="en-US" sz="1800" dirty="0">
                <a:latin typeface="Arial" pitchFamily="29" charset="0"/>
                <a:ea typeface="Arial" pitchFamily="29" charset="0"/>
                <a:cs typeface="Arial" pitchFamily="29" charset="0"/>
              </a:rPr>
              <a:t>my cell phone on multiple points to increase </a:t>
            </a:r>
          </a:p>
          <a:p>
            <a:pPr eaLnBrk="1" hangingPunct="1">
              <a:lnSpc>
                <a:spcPts val="2000"/>
              </a:lnSpc>
              <a:buClr>
                <a:srgbClr val="7F7F7F"/>
              </a:buClr>
              <a:buFont typeface="Arial" pitchFamily="29" charset="0"/>
              <a:buNone/>
            </a:pPr>
            <a:r>
              <a:rPr lang="en-US" sz="1800" dirty="0">
                <a:latin typeface="Arial" pitchFamily="29" charset="0"/>
                <a:ea typeface="Arial" pitchFamily="29" charset="0"/>
                <a:cs typeface="Arial" pitchFamily="29" charset="0"/>
              </a:rPr>
              <a:t>   buyer calls </a:t>
            </a:r>
            <a:r>
              <a:rPr lang="en-US" sz="1800" dirty="0" smtClean="0">
                <a:latin typeface="Arial" pitchFamily="29" charset="0"/>
                <a:ea typeface="Arial" pitchFamily="29" charset="0"/>
                <a:cs typeface="Arial" pitchFamily="29" charset="0"/>
              </a:rPr>
              <a:t>for your property</a:t>
            </a:r>
            <a:endParaRPr lang="en-US" sz="1800" dirty="0">
              <a:latin typeface="Arial" pitchFamily="29" charset="0"/>
              <a:ea typeface="Arial" pitchFamily="29" charset="0"/>
              <a:cs typeface="Arial" pitchFamily="29" charset="0"/>
            </a:endParaRPr>
          </a:p>
        </p:txBody>
      </p:sp>
      <p:pic>
        <p:nvPicPr>
          <p:cNvPr id="27651" name="Picture 11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13" descr="Product 5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29337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Isosceles Triangle 10"/>
          <p:cNvSpPr/>
          <p:nvPr/>
        </p:nvSpPr>
        <p:spPr>
          <a:xfrm rot="16200000">
            <a:off x="6913563" y="3297237"/>
            <a:ext cx="301625" cy="260350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29" charset="-128"/>
              <a:cs typeface="ＭＳ Ｐゴシック" pitchFamily="29" charset="-128"/>
            </a:endParaRPr>
          </a:p>
        </p:txBody>
      </p:sp>
      <p:sp>
        <p:nvSpPr>
          <p:cNvPr id="15" name="Isosceles Triangle 14"/>
          <p:cNvSpPr/>
          <p:nvPr/>
        </p:nvSpPr>
        <p:spPr>
          <a:xfrm rot="16200000" flipH="1" flipV="1">
            <a:off x="3262312" y="6046789"/>
            <a:ext cx="301625" cy="260350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29" charset="-128"/>
              <a:cs typeface="ＭＳ Ｐゴシック" pitchFamily="29" charset="-128"/>
            </a:endParaRPr>
          </a:p>
        </p:txBody>
      </p:sp>
      <p:sp>
        <p:nvSpPr>
          <p:cNvPr id="27658" name="TextBox 15"/>
          <p:cNvSpPr txBox="1">
            <a:spLocks noChangeArrowheads="1"/>
          </p:cNvSpPr>
          <p:nvPr/>
        </p:nvSpPr>
        <p:spPr bwMode="auto">
          <a:xfrm>
            <a:off x="8737600" y="6596063"/>
            <a:ext cx="4064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22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  <p:sp>
        <p:nvSpPr>
          <p:cNvPr id="27659" name="Title 8"/>
          <p:cNvSpPr>
            <a:spLocks noGrp="1"/>
          </p:cNvSpPr>
          <p:nvPr>
            <p:ph type="title"/>
          </p:nvPr>
        </p:nvSpPr>
        <p:spPr>
          <a:xfrm>
            <a:off x="304800" y="533400"/>
            <a:ext cx="7010400" cy="914400"/>
          </a:xfrm>
        </p:spPr>
        <p:txBody>
          <a:bodyPr anchor="t"/>
          <a:lstStyle/>
          <a:p>
            <a:pPr algn="l" eaLnBrk="1" hangingPunct="1"/>
            <a:r>
              <a:rPr lang="en-US" sz="200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HOW WILL I SHOWCASE YOUR HOME </a:t>
            </a:r>
            <a:br>
              <a:rPr lang="en-US" sz="200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</a:br>
            <a:r>
              <a:rPr lang="en-US" sz="200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TO THE MOST BUYERS?</a:t>
            </a:r>
            <a:endParaRPr lang="en-US" sz="2000" baseline="30000">
              <a:solidFill>
                <a:srgbClr val="1F497D"/>
              </a:solidFill>
              <a:latin typeface="Arial" pitchFamily="29" charset="0"/>
              <a:ea typeface="Arial" pitchFamily="29" charset="0"/>
              <a:cs typeface="Arial" pitchFamily="29" charset="0"/>
            </a:endParaRPr>
          </a:p>
        </p:txBody>
      </p:sp>
      <p:sp>
        <p:nvSpPr>
          <p:cNvPr id="14" name="Isosceles Triangle 13"/>
          <p:cNvSpPr/>
          <p:nvPr/>
        </p:nvSpPr>
        <p:spPr>
          <a:xfrm rot="16200000" flipH="1" flipV="1">
            <a:off x="3255962" y="5354638"/>
            <a:ext cx="301625" cy="260350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pic>
        <p:nvPicPr>
          <p:cNvPr id="13" name="Picture 13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itle 7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dirty="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REALTOR</a:t>
            </a:r>
            <a:r>
              <a:rPr lang="en-US" sz="2000" baseline="30000" dirty="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®</a:t>
            </a:r>
            <a:r>
              <a:rPr lang="en-US" sz="2000" dirty="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 PROFILE</a:t>
            </a:r>
            <a:endParaRPr lang="en-US" sz="2000" i="1" baseline="30000" dirty="0" smtClean="0">
              <a:solidFill>
                <a:srgbClr val="1F497D"/>
              </a:solidFill>
              <a:latin typeface="Arial" charset="0"/>
              <a:ea typeface="ＭＳ Ｐゴシック" pitchFamily="-109" charset="-128"/>
              <a:cs typeface="Arial" charset="0"/>
            </a:endParaRP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chemeClr val="bg1"/>
                </a:solidFill>
                <a:cs typeface="Arial" charset="0"/>
              </a:rPr>
              <a:t>1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752600" y="2133600"/>
            <a:ext cx="1524000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  <a:ea typeface="ＭＳ Ｐゴシック" pitchFamily="-109" charset="-128"/>
              </a:rPr>
              <a:t>Agent Photo Here</a:t>
            </a:r>
            <a:endParaRPr lang="en-US" dirty="0">
              <a:solidFill>
                <a:srgbClr val="FFFFFF"/>
              </a:solidFill>
              <a:ea typeface="ＭＳ Ｐゴシック" pitchFamily="-109" charset="-12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05200" y="2362200"/>
            <a:ext cx="5334000" cy="35394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1400" dirty="0" smtClean="0"/>
              <a:t>Randy Plaice, Realtor</a:t>
            </a:r>
            <a:endParaRPr lang="en-US" sz="1400" dirty="0"/>
          </a:p>
          <a:p>
            <a:r>
              <a:rPr lang="en-US" sz="1400" dirty="0" smtClean="0"/>
              <a:t>Keller Williams VIP Properties</a:t>
            </a:r>
            <a:endParaRPr lang="en-US" sz="1400" dirty="0"/>
          </a:p>
          <a:p>
            <a:r>
              <a:rPr lang="en-US" sz="1400" dirty="0" smtClean="0"/>
              <a:t>Cell- 818-294-0414</a:t>
            </a:r>
            <a:endParaRPr lang="en-US" sz="1400" dirty="0"/>
          </a:p>
          <a:p>
            <a:r>
              <a:rPr lang="en-US" sz="1400" dirty="0" smtClean="0"/>
              <a:t>Randy@randyplaice.com</a:t>
            </a:r>
            <a:endParaRPr lang="en-US" sz="1400" dirty="0"/>
          </a:p>
          <a:p>
            <a:r>
              <a:rPr lang="en-US" sz="1400" dirty="0" smtClean="0"/>
              <a:t>www.RandyPlaice.com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 smtClean="0"/>
              <a:t>California State University</a:t>
            </a:r>
            <a:endParaRPr lang="en-US" sz="1400" dirty="0"/>
          </a:p>
          <a:p>
            <a:r>
              <a:rPr lang="en-US" sz="1400" dirty="0" smtClean="0"/>
              <a:t>Realtor, CDPE, E-Pro</a:t>
            </a:r>
            <a:endParaRPr lang="en-US" sz="1400" dirty="0"/>
          </a:p>
          <a:p>
            <a:r>
              <a:rPr lang="en-US" sz="1400" dirty="0" smtClean="0"/>
              <a:t>Member of the Board of Directors for SCV Advisory Group of Realtors, President of the Board of Alumni Advisors of Pi Kappa Phi Fraternity.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 smtClean="0"/>
              <a:t>Nobody will work harder, more competently, or more honestly than me.  Give me the honor of being your Agent and you will see a level of service that surpasses expectations.</a:t>
            </a:r>
            <a:endParaRPr lang="en-US" sz="1400" dirty="0"/>
          </a:p>
          <a:p>
            <a:endParaRPr lang="en-US" sz="1400" dirty="0"/>
          </a:p>
        </p:txBody>
      </p:sp>
      <p:pic>
        <p:nvPicPr>
          <p:cNvPr id="8" name="Picture 7" descr="img_0013_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76400" y="1676400"/>
            <a:ext cx="1676400" cy="2514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a_homepage_vector_v2.png"/>
          <p:cNvPicPr>
            <a:picLocks noChangeAspect="1"/>
          </p:cNvPicPr>
          <p:nvPr/>
        </p:nvPicPr>
        <p:blipFill>
          <a:blip r:embed="rId3" cstate="print"/>
          <a:srcRect b="16153"/>
          <a:stretch>
            <a:fillRect/>
          </a:stretch>
        </p:blipFill>
        <p:spPr>
          <a:xfrm>
            <a:off x="3515324" y="2317750"/>
            <a:ext cx="3418876" cy="4311650"/>
          </a:xfrm>
          <a:prstGeom prst="rect">
            <a:avLst/>
          </a:prstGeom>
          <a:effectLst>
            <a:outerShdw blurRad="219075" dist="38100" dir="7620000" sx="101000" sy="101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674" name="Title 8"/>
          <p:cNvSpPr>
            <a:spLocks noGrp="1"/>
          </p:cNvSpPr>
          <p:nvPr>
            <p:ph type="title"/>
          </p:nvPr>
        </p:nvSpPr>
        <p:spPr>
          <a:xfrm>
            <a:off x="304800" y="533400"/>
            <a:ext cx="7010400" cy="914400"/>
          </a:xfrm>
        </p:spPr>
        <p:txBody>
          <a:bodyPr anchor="t"/>
          <a:lstStyle/>
          <a:p>
            <a:pPr algn="l" eaLnBrk="1" hangingPunct="1"/>
            <a:r>
              <a:rPr lang="en-US" sz="200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HOW WILL I SHOWCASE YOUR HOME </a:t>
            </a:r>
            <a:br>
              <a:rPr lang="en-US" sz="200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</a:br>
            <a:r>
              <a:rPr lang="en-US" sz="200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TO THE MOST BUYERS?</a:t>
            </a:r>
            <a:endParaRPr lang="en-US" sz="2000" baseline="30000">
              <a:solidFill>
                <a:srgbClr val="1F497D"/>
              </a:solidFill>
              <a:latin typeface="Arial" pitchFamily="29" charset="0"/>
              <a:ea typeface="Arial" pitchFamily="29" charset="0"/>
              <a:cs typeface="Arial" pitchFamily="2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1524000"/>
            <a:ext cx="6553200" cy="914400"/>
          </a:xfrm>
        </p:spPr>
        <p:txBody>
          <a:bodyPr/>
          <a:lstStyle/>
          <a:p>
            <a:pPr eaLnBrk="1" hangingPunct="1">
              <a:buClr>
                <a:srgbClr val="7F7F7F"/>
              </a:buClr>
              <a:buFont typeface="Arial" pitchFamily="29" charset="0"/>
              <a:buNone/>
            </a:pPr>
            <a:r>
              <a:rPr lang="en-US" sz="1800" dirty="0">
                <a:latin typeface="Arial" pitchFamily="29" charset="0"/>
                <a:ea typeface="Arial" pitchFamily="29" charset="0"/>
                <a:cs typeface="Arial" pitchFamily="29" charset="0"/>
              </a:rPr>
              <a:t>•  I will make your home stand out with a video or virtual tour</a:t>
            </a:r>
          </a:p>
        </p:txBody>
      </p:sp>
      <p:pic>
        <p:nvPicPr>
          <p:cNvPr id="28676" name="Picture 11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3" descr="Product 5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29337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Isosceles Triangle 14"/>
          <p:cNvSpPr/>
          <p:nvPr/>
        </p:nvSpPr>
        <p:spPr>
          <a:xfrm rot="16200000" flipH="1" flipV="1">
            <a:off x="3306762" y="4824412"/>
            <a:ext cx="301625" cy="260350"/>
          </a:xfrm>
          <a:prstGeom prst="triangl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ea typeface="ＭＳ Ｐゴシック" pitchFamily="29" charset="-128"/>
              <a:cs typeface="ＭＳ Ｐゴシック" pitchFamily="29" charset="-128"/>
            </a:endParaRPr>
          </a:p>
        </p:txBody>
      </p:sp>
      <p:sp>
        <p:nvSpPr>
          <p:cNvPr id="28681" name="TextBox 15"/>
          <p:cNvSpPr txBox="1">
            <a:spLocks noChangeArrowheads="1"/>
          </p:cNvSpPr>
          <p:nvPr/>
        </p:nvSpPr>
        <p:spPr bwMode="auto">
          <a:xfrm>
            <a:off x="1295400" y="5141913"/>
            <a:ext cx="19812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400" i="1" dirty="0" smtClean="0">
                <a:solidFill>
                  <a:srgbClr val="1F497D"/>
                </a:solidFill>
                <a:ea typeface="Arial" pitchFamily="29" charset="0"/>
                <a:cs typeface="Arial" pitchFamily="29" charset="0"/>
              </a:rPr>
              <a:t>Over 100 </a:t>
            </a:r>
            <a:r>
              <a:rPr lang="en-US" sz="1400" i="1" dirty="0">
                <a:solidFill>
                  <a:srgbClr val="1F497D"/>
                </a:solidFill>
                <a:ea typeface="Arial" pitchFamily="29" charset="0"/>
                <a:cs typeface="Arial" pitchFamily="29" charset="0"/>
              </a:rPr>
              <a:t>million Americans watch videos on the internet every month</a:t>
            </a:r>
          </a:p>
          <a:p>
            <a:pPr algn="r"/>
            <a:endParaRPr lang="en-US" sz="1400" i="1" dirty="0">
              <a:latin typeface="Calibri" pitchFamily="29" charset="0"/>
            </a:endParaRPr>
          </a:p>
        </p:txBody>
      </p:sp>
      <p:pic>
        <p:nvPicPr>
          <p:cNvPr id="18" name="Picture 17" descr="VIDEO-screen.jpg"/>
          <p:cNvPicPr>
            <a:picLocks noChangeAspect="1"/>
          </p:cNvPicPr>
          <p:nvPr/>
        </p:nvPicPr>
        <p:blipFill>
          <a:blip r:embed="rId6" cstate="print"/>
          <a:srcRect l="1219" t="645" r="1200" b="1062"/>
          <a:stretch>
            <a:fillRect/>
          </a:stretch>
        </p:blipFill>
        <p:spPr bwMode="auto">
          <a:xfrm>
            <a:off x="5867400" y="2227263"/>
            <a:ext cx="2709333" cy="2632604"/>
          </a:xfrm>
          <a:prstGeom prst="rect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82550" dist="76200" dir="2700000" sx="99000" sy="99000" algn="tl" rotWithShape="0">
              <a:srgbClr val="808080"/>
            </a:outerShdw>
          </a:effectLst>
        </p:spPr>
      </p:pic>
      <p:sp>
        <p:nvSpPr>
          <p:cNvPr id="28683" name="TextBox 10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23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276600" y="6248400"/>
            <a:ext cx="5867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r"/>
            <a:r>
              <a:rPr lang="en-US" sz="800" dirty="0">
                <a:solidFill>
                  <a:srgbClr val="7F7F7F"/>
                </a:solidFill>
                <a:latin typeface="Calibri" pitchFamily="29" charset="0"/>
              </a:rPr>
              <a:t>Source: </a:t>
            </a:r>
            <a:r>
              <a:rPr lang="en-US" sz="800" dirty="0" err="1">
                <a:solidFill>
                  <a:srgbClr val="7F7F7F"/>
                </a:solidFill>
                <a:latin typeface="Calibri" pitchFamily="29" charset="0"/>
              </a:rPr>
              <a:t>comScore</a:t>
            </a:r>
            <a:r>
              <a:rPr lang="en-US" sz="800" dirty="0">
                <a:solidFill>
                  <a:srgbClr val="7F7F7F"/>
                </a:solidFill>
                <a:latin typeface="Calibri" pitchFamily="29" charset="0"/>
              </a:rPr>
              <a:t> Media </a:t>
            </a:r>
            <a:r>
              <a:rPr lang="en-US" sz="800" dirty="0" err="1">
                <a:solidFill>
                  <a:srgbClr val="7F7F7F"/>
                </a:solidFill>
                <a:latin typeface="Calibri" pitchFamily="29" charset="0"/>
              </a:rPr>
              <a:t>Metrix</a:t>
            </a:r>
            <a:r>
              <a:rPr lang="en-US" sz="800" dirty="0">
                <a:solidFill>
                  <a:srgbClr val="7F7F7F"/>
                </a:solidFill>
                <a:latin typeface="Calibri" pitchFamily="29" charset="0"/>
              </a:rPr>
              <a:t>,</a:t>
            </a:r>
            <a:r>
              <a:rPr lang="en-US" sz="800" dirty="0" smtClean="0">
                <a:solidFill>
                  <a:srgbClr val="7F7F7F"/>
                </a:solidFill>
                <a:latin typeface="Calibri" pitchFamily="29" charset="0"/>
              </a:rPr>
              <a:t> Unique Users, </a:t>
            </a:r>
            <a:br>
              <a:rPr lang="en-US" sz="800" dirty="0" smtClean="0">
                <a:solidFill>
                  <a:srgbClr val="7F7F7F"/>
                </a:solidFill>
                <a:latin typeface="Calibri" pitchFamily="29" charset="0"/>
              </a:rPr>
            </a:br>
            <a:r>
              <a:rPr lang="en-US" sz="800" dirty="0" smtClean="0">
                <a:solidFill>
                  <a:srgbClr val="7F7F7F"/>
                </a:solidFill>
                <a:latin typeface="Calibri" pitchFamily="29" charset="0"/>
              </a:rPr>
              <a:t>November  2009</a:t>
            </a:r>
            <a:endParaRPr lang="en-US" sz="800" dirty="0">
              <a:solidFill>
                <a:srgbClr val="7F7F7F"/>
              </a:solidFill>
              <a:latin typeface="Calibri" pitchFamily="29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 txBox="1">
            <a:spLocks/>
          </p:cNvSpPr>
          <p:nvPr/>
        </p:nvSpPr>
        <p:spPr bwMode="auto">
          <a:xfrm>
            <a:off x="3048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>
                <a:solidFill>
                  <a:srgbClr val="1F497D"/>
                </a:solidFill>
                <a:cs typeface="Arial" charset="0"/>
              </a:rPr>
              <a:t>OPEN HOUSES</a:t>
            </a:r>
            <a:endParaRPr lang="en-US" sz="2000" baseline="30000">
              <a:solidFill>
                <a:srgbClr val="1F497D"/>
              </a:solidFill>
              <a:cs typeface="Arial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pic>
        <p:nvPicPr>
          <p:cNvPr id="4" name="Picture 13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24</a:t>
            </a:r>
            <a:endParaRPr lang="en-US" sz="1000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676400" y="2819400"/>
            <a:ext cx="35814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2200"/>
              </a:lnSpc>
              <a:spcAft>
                <a:spcPts val="1200"/>
              </a:spcAft>
              <a:buFont typeface="Arial" charset="0"/>
              <a:buChar char="•"/>
            </a:pPr>
            <a:r>
              <a:rPr lang="en-US" sz="1600" dirty="0">
                <a:cs typeface="Arial" charset="0"/>
              </a:rPr>
              <a:t>Local and regional buyers make up half of the market</a:t>
            </a:r>
          </a:p>
          <a:p>
            <a:pPr marL="342900" indent="-342900">
              <a:lnSpc>
                <a:spcPts val="2200"/>
              </a:lnSpc>
              <a:spcAft>
                <a:spcPts val="1200"/>
              </a:spcAft>
              <a:buFont typeface="Arial" charset="0"/>
              <a:buChar char="•"/>
            </a:pPr>
            <a:r>
              <a:rPr lang="en-US" sz="1600" dirty="0">
                <a:cs typeface="Arial" charset="0"/>
              </a:rPr>
              <a:t>I will market your open house where most buyers are doing research in the early part of the buying decision</a:t>
            </a:r>
          </a:p>
          <a:p>
            <a:pPr marL="342900" indent="-342900">
              <a:lnSpc>
                <a:spcPts val="2200"/>
              </a:lnSpc>
              <a:spcAft>
                <a:spcPts val="1200"/>
              </a:spcAft>
              <a:buFont typeface="Arial" charset="0"/>
              <a:buChar char="•"/>
            </a:pPr>
            <a:r>
              <a:rPr lang="en-US" sz="1600" dirty="0">
                <a:cs typeface="Arial" charset="0"/>
              </a:rPr>
              <a:t>Those who know the neighborhood may refer their friends to  your home</a:t>
            </a:r>
          </a:p>
        </p:txBody>
      </p:sp>
      <p:pic>
        <p:nvPicPr>
          <p:cNvPr id="7" name="Picture 7" descr="open house_2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2514600"/>
            <a:ext cx="2743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sa_homepage_vector_v2.png"/>
          <p:cNvPicPr>
            <a:picLocks noChangeAspect="1"/>
          </p:cNvPicPr>
          <p:nvPr/>
        </p:nvPicPr>
        <p:blipFill>
          <a:blip r:embed="rId3" cstate="print"/>
          <a:srcRect b="47"/>
          <a:stretch>
            <a:fillRect/>
          </a:stretch>
        </p:blipFill>
        <p:spPr bwMode="auto">
          <a:xfrm>
            <a:off x="3675063" y="2078038"/>
            <a:ext cx="3182937" cy="45513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5120AB"/>
          </a:solidFill>
          <a:ln w="0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25</a:t>
            </a:r>
            <a:endParaRPr lang="en-US" sz="1000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338138" y="1143000"/>
            <a:ext cx="6215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169863" marR="0" lvl="0" indent="-1698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SzTx/>
              <a:buFont typeface="Arial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ＭＳ Ｐゴシック" pitchFamily="-109" charset="-128"/>
                <a:cs typeface="Arial" charset="0"/>
              </a:rPr>
              <a:t>• Thousands of home buyers sign-up for home search assistance on REALTOR.com</a:t>
            </a:r>
            <a:r>
              <a:rPr kumimoji="0" lang="en-US" sz="1800" b="0" i="0" u="none" strike="noStrike" kern="1200" cap="none" spc="0" normalizeH="0" baseline="300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ＭＳ Ｐゴシック" pitchFamily="-109" charset="-128"/>
                <a:cs typeface="Arial" charset="0"/>
              </a:rPr>
              <a:t>®</a:t>
            </a:r>
            <a:r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ＭＳ Ｐゴシック" pitchFamily="-109" charset="-128"/>
                <a:cs typeface="Arial" charset="0"/>
              </a:rPr>
              <a:t> each month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ＭＳ Ｐゴシック" pitchFamily="-109" charset="-128"/>
              <a:cs typeface="Arial" charset="0"/>
            </a:endParaRPr>
          </a:p>
        </p:txBody>
      </p:sp>
      <p:sp>
        <p:nvSpPr>
          <p:cNvPr id="23" name="Title 8"/>
          <p:cNvSpPr txBox="1">
            <a:spLocks/>
          </p:cNvSpPr>
          <p:nvPr/>
        </p:nvSpPr>
        <p:spPr bwMode="auto">
          <a:xfrm>
            <a:off x="304800" y="533400"/>
            <a:ext cx="7010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>
                <a:solidFill>
                  <a:srgbClr val="1F497D"/>
                </a:solidFill>
                <a:cs typeface="Arial" charset="0"/>
              </a:rPr>
              <a:t>BUYER ASSIST </a:t>
            </a:r>
            <a:r>
              <a:rPr lang="en-US" sz="1400">
                <a:solidFill>
                  <a:srgbClr val="1F497D"/>
                </a:solidFill>
                <a:cs typeface="Arial" charset="0"/>
              </a:rPr>
              <a:t>BY REALTOR.COM</a:t>
            </a:r>
            <a:r>
              <a:rPr lang="en-US" sz="1400" baseline="30000">
                <a:solidFill>
                  <a:srgbClr val="1F497D"/>
                </a:solidFill>
                <a:cs typeface="Arial" charset="0"/>
              </a:rPr>
              <a:t>®</a:t>
            </a:r>
          </a:p>
        </p:txBody>
      </p:sp>
      <p:pic>
        <p:nvPicPr>
          <p:cNvPr id="24" name="Picture 11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4" descr="Picture 1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9363" y="2827338"/>
            <a:ext cx="1219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7080023" sx="100999" sy="100999" algn="tl" rotWithShape="0">
              <a:srgbClr val="808080">
                <a:alpha val="42999"/>
              </a:srgbClr>
            </a:outerShdw>
          </a:effectLst>
        </p:spPr>
      </p:pic>
      <p:sp>
        <p:nvSpPr>
          <p:cNvPr id="26" name="Rectangle 25"/>
          <p:cNvSpPr/>
          <p:nvPr/>
        </p:nvSpPr>
        <p:spPr>
          <a:xfrm>
            <a:off x="3789363" y="3148013"/>
            <a:ext cx="1219200" cy="406400"/>
          </a:xfrm>
          <a:prstGeom prst="rect">
            <a:avLst/>
          </a:prstGeom>
          <a:noFill/>
          <a:ln w="38100">
            <a:solidFill>
              <a:srgbClr val="5120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9" charset="-12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767388" y="5194300"/>
            <a:ext cx="1060450" cy="723900"/>
          </a:xfrm>
          <a:prstGeom prst="rect">
            <a:avLst/>
          </a:prstGeom>
          <a:noFill/>
          <a:ln w="38100">
            <a:solidFill>
              <a:srgbClr val="5120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9" charset="-128"/>
            </a:endParaRPr>
          </a:p>
        </p:txBody>
      </p:sp>
      <p:pic>
        <p:nvPicPr>
          <p:cNvPr id="28" name="Picture 27" descr="buyer_assist_ico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550" y="2932113"/>
            <a:ext cx="990600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sp>
        <p:nvSpPr>
          <p:cNvPr id="29" name="Isosceles Triangle 28"/>
          <p:cNvSpPr/>
          <p:nvPr/>
        </p:nvSpPr>
        <p:spPr>
          <a:xfrm rot="16200000">
            <a:off x="6858000" y="5430838"/>
            <a:ext cx="301625" cy="260350"/>
          </a:xfrm>
          <a:prstGeom prst="triangle">
            <a:avLst/>
          </a:prstGeom>
          <a:solidFill>
            <a:srgbClr val="5120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9" charset="-128"/>
            </a:endParaRPr>
          </a:p>
        </p:txBody>
      </p:sp>
      <p:sp>
        <p:nvSpPr>
          <p:cNvPr id="30" name="Isosceles Triangle 29"/>
          <p:cNvSpPr/>
          <p:nvPr/>
        </p:nvSpPr>
        <p:spPr>
          <a:xfrm rot="5400000" flipH="1">
            <a:off x="3408362" y="3201988"/>
            <a:ext cx="301625" cy="260350"/>
          </a:xfrm>
          <a:prstGeom prst="triangle">
            <a:avLst/>
          </a:prstGeom>
          <a:solidFill>
            <a:srgbClr val="5120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9" charset="-128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6" grpId="0" animBg="1"/>
      <p:bldP spid="27" grpId="0" animBg="1"/>
      <p:bldP spid="29" grpId="0" animBg="1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sa_homepage_vector_v2.png"/>
          <p:cNvPicPr>
            <a:picLocks noChangeAspect="1"/>
          </p:cNvPicPr>
          <p:nvPr/>
        </p:nvPicPr>
        <p:blipFill>
          <a:blip r:embed="rId3" cstate="print"/>
          <a:srcRect b="47"/>
          <a:stretch>
            <a:fillRect/>
          </a:stretch>
        </p:blipFill>
        <p:spPr bwMode="auto">
          <a:xfrm>
            <a:off x="3675063" y="2078038"/>
            <a:ext cx="3182937" cy="45513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14" descr="sa_Email_w-version_crop.png"/>
          <p:cNvPicPr>
            <a:picLocks noChangeAspect="1"/>
          </p:cNvPicPr>
          <p:nvPr/>
        </p:nvPicPr>
        <p:blipFill>
          <a:blip r:embed="rId4" cstate="print"/>
          <a:srcRect l="9259" t="3055" r="9145" b="36285"/>
          <a:stretch>
            <a:fillRect/>
          </a:stretch>
        </p:blipFill>
        <p:spPr bwMode="auto">
          <a:xfrm>
            <a:off x="2651125" y="3840163"/>
            <a:ext cx="28178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5120AB"/>
          </a:solidFill>
          <a:ln w="0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26</a:t>
            </a:r>
            <a:endParaRPr lang="en-US" sz="1000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338138" y="1143000"/>
            <a:ext cx="5910262" cy="923925"/>
          </a:xfrm>
        </p:spPr>
        <p:txBody>
          <a:bodyPr>
            <a:spAutoFit/>
          </a:bodyPr>
          <a:lstStyle/>
          <a:p>
            <a:pPr marL="169863" indent="-169863" eaLnBrk="1" hangingPunct="1">
              <a:buClr>
                <a:srgbClr val="7F7F7F"/>
              </a:buClr>
              <a:buFont typeface="Arial" charset="0"/>
              <a:buNone/>
            </a:pPr>
            <a:r>
              <a:rPr lang="en-US" sz="1800" dirty="0" smtClean="0">
                <a:latin typeface="Arial" charset="0"/>
                <a:ea typeface="ＭＳ Ｐゴシック" pitchFamily="-109" charset="-128"/>
                <a:cs typeface="Arial" charset="0"/>
              </a:rPr>
              <a:t>• I’m one of only 2 agents positioned on REALTOR.com</a:t>
            </a:r>
            <a:r>
              <a:rPr lang="en-US" sz="1800" baseline="30000" dirty="0" smtClean="0">
                <a:latin typeface="Arial" charset="0"/>
                <a:ea typeface="ＭＳ Ｐゴシック" pitchFamily="-109" charset="-128"/>
                <a:cs typeface="Arial" charset="0"/>
              </a:rPr>
              <a:t>®</a:t>
            </a:r>
            <a:r>
              <a:rPr lang="en-US" sz="1800" dirty="0" smtClean="0">
                <a:latin typeface="Arial" charset="0"/>
                <a:ea typeface="ＭＳ Ｐゴシック" pitchFamily="-109" charset="-128"/>
                <a:cs typeface="Arial" charset="0"/>
              </a:rPr>
              <a:t> in the zip code where your home is located to help buyers search for a home. </a:t>
            </a:r>
          </a:p>
        </p:txBody>
      </p:sp>
      <p:sp>
        <p:nvSpPr>
          <p:cNvPr id="31" name="Title 8"/>
          <p:cNvSpPr txBox="1">
            <a:spLocks/>
          </p:cNvSpPr>
          <p:nvPr/>
        </p:nvSpPr>
        <p:spPr bwMode="auto">
          <a:xfrm>
            <a:off x="304800" y="533400"/>
            <a:ext cx="7010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>
                <a:solidFill>
                  <a:srgbClr val="1F497D"/>
                </a:solidFill>
                <a:cs typeface="Arial" charset="0"/>
              </a:rPr>
              <a:t>BUYER ASSIST </a:t>
            </a:r>
            <a:r>
              <a:rPr lang="en-US" sz="1400">
                <a:solidFill>
                  <a:srgbClr val="1F497D"/>
                </a:solidFill>
                <a:cs typeface="Arial" charset="0"/>
              </a:rPr>
              <a:t>BY REALTOR.COM</a:t>
            </a:r>
            <a:r>
              <a:rPr lang="en-US" sz="1400" baseline="30000">
                <a:solidFill>
                  <a:srgbClr val="1F497D"/>
                </a:solidFill>
                <a:cs typeface="Arial" charset="0"/>
              </a:rPr>
              <a:t>®</a:t>
            </a:r>
          </a:p>
        </p:txBody>
      </p:sp>
      <p:pic>
        <p:nvPicPr>
          <p:cNvPr id="32" name="Picture 11" descr="Number 1_squish_grey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2" descr="Picture 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4600" y="2820988"/>
            <a:ext cx="1219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7080023" sx="100999" sy="100999" algn="tl" rotWithShape="0">
              <a:srgbClr val="808080">
                <a:alpha val="42999"/>
              </a:srgbClr>
            </a:outerShdw>
          </a:effectLst>
        </p:spPr>
      </p:pic>
      <p:sp>
        <p:nvSpPr>
          <p:cNvPr id="34" name="Rectangle 33"/>
          <p:cNvSpPr/>
          <p:nvPr/>
        </p:nvSpPr>
        <p:spPr>
          <a:xfrm>
            <a:off x="3784600" y="3138488"/>
            <a:ext cx="1219200" cy="406400"/>
          </a:xfrm>
          <a:prstGeom prst="rect">
            <a:avLst/>
          </a:prstGeom>
          <a:noFill/>
          <a:ln w="38100">
            <a:solidFill>
              <a:srgbClr val="5120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9" charset="-128"/>
            </a:endParaRPr>
          </a:p>
        </p:txBody>
      </p:sp>
      <p:pic>
        <p:nvPicPr>
          <p:cNvPr id="35" name="Picture 34" descr="buyer_assist_icon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550" y="2932113"/>
            <a:ext cx="990600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sp>
        <p:nvSpPr>
          <p:cNvPr id="36" name="Isosceles Triangle 35"/>
          <p:cNvSpPr/>
          <p:nvPr/>
        </p:nvSpPr>
        <p:spPr>
          <a:xfrm rot="16200000">
            <a:off x="5467350" y="5424488"/>
            <a:ext cx="301625" cy="260350"/>
          </a:xfrm>
          <a:prstGeom prst="triangle">
            <a:avLst/>
          </a:prstGeom>
          <a:solidFill>
            <a:srgbClr val="5120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9" charset="-128"/>
            </a:endParaRPr>
          </a:p>
        </p:txBody>
      </p:sp>
      <p:sp>
        <p:nvSpPr>
          <p:cNvPr id="37" name="Isosceles Triangle 36"/>
          <p:cNvSpPr/>
          <p:nvPr/>
        </p:nvSpPr>
        <p:spPr>
          <a:xfrm rot="10800000" flipH="1">
            <a:off x="4224338" y="3560763"/>
            <a:ext cx="301625" cy="260350"/>
          </a:xfrm>
          <a:prstGeom prst="triangle">
            <a:avLst/>
          </a:prstGeom>
          <a:solidFill>
            <a:srgbClr val="5120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9" charset="-12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649538" y="3835400"/>
            <a:ext cx="2819400" cy="2895600"/>
          </a:xfrm>
          <a:prstGeom prst="rect">
            <a:avLst/>
          </a:prstGeom>
          <a:noFill/>
          <a:ln w="41275">
            <a:solidFill>
              <a:srgbClr val="5120A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9" charset="-128"/>
            </a:endParaRPr>
          </a:p>
        </p:txBody>
      </p:sp>
      <p:pic>
        <p:nvPicPr>
          <p:cNvPr id="39" name="Picture 38" descr="search_assist_AD.png"/>
          <p:cNvPicPr>
            <a:picLocks noChangeAspect="1"/>
          </p:cNvPicPr>
          <p:nvPr/>
        </p:nvPicPr>
        <p:blipFill>
          <a:blip r:embed="rId8" cstate="print"/>
          <a:srcRect l="2037" t="2859" r="1944" b="2859"/>
          <a:stretch>
            <a:fillRect/>
          </a:stretch>
        </p:blipFill>
        <p:spPr bwMode="auto">
          <a:xfrm>
            <a:off x="5773738" y="5214938"/>
            <a:ext cx="1066800" cy="719137"/>
          </a:xfrm>
          <a:prstGeom prst="rect">
            <a:avLst/>
          </a:prstGeom>
          <a:noFill/>
          <a:ln w="38100">
            <a:solidFill>
              <a:srgbClr val="5120AB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36" grpId="0" animBg="1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" descr="sa_homepage_vector_v2.png"/>
          <p:cNvPicPr>
            <a:picLocks noChangeAspect="1"/>
          </p:cNvPicPr>
          <p:nvPr/>
        </p:nvPicPr>
        <p:blipFill>
          <a:blip r:embed="rId3" cstate="print"/>
          <a:srcRect b="47"/>
          <a:stretch>
            <a:fillRect/>
          </a:stretch>
        </p:blipFill>
        <p:spPr bwMode="auto">
          <a:xfrm>
            <a:off x="3675063" y="2078038"/>
            <a:ext cx="3182937" cy="45513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0" descr="sa_Email_w-version_crop.png"/>
          <p:cNvPicPr>
            <a:picLocks noChangeAspect="1"/>
          </p:cNvPicPr>
          <p:nvPr/>
        </p:nvPicPr>
        <p:blipFill>
          <a:blip r:embed="rId4" cstate="print"/>
          <a:srcRect l="9259" t="3055" r="9145" b="36285"/>
          <a:stretch>
            <a:fillRect/>
          </a:stretch>
        </p:blipFill>
        <p:spPr bwMode="auto">
          <a:xfrm>
            <a:off x="2651125" y="3840163"/>
            <a:ext cx="2817813" cy="2857500"/>
          </a:xfrm>
          <a:prstGeom prst="rect">
            <a:avLst/>
          </a:prstGeom>
          <a:noFill/>
          <a:ln w="38100">
            <a:solidFill>
              <a:srgbClr val="B3A2C7"/>
            </a:solidFill>
            <a:round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5120AB"/>
          </a:solidFill>
          <a:ln w="0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27</a:t>
            </a:r>
            <a:endParaRPr lang="en-US" sz="1000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338138" y="1143000"/>
            <a:ext cx="5910262" cy="923925"/>
          </a:xfrm>
        </p:spPr>
        <p:txBody>
          <a:bodyPr>
            <a:spAutoFit/>
          </a:bodyPr>
          <a:lstStyle/>
          <a:p>
            <a:pPr marL="169863" indent="-169863" eaLnBrk="1" hangingPunct="1">
              <a:buClr>
                <a:srgbClr val="7F7F7F"/>
              </a:buClr>
              <a:buFont typeface="Arial" charset="0"/>
              <a:buNone/>
            </a:pPr>
            <a:r>
              <a:rPr lang="en-US" sz="1800" dirty="0" smtClean="0">
                <a:latin typeface="Arial" charset="0"/>
                <a:ea typeface="ＭＳ Ｐゴシック" pitchFamily="-109" charset="-128"/>
                <a:cs typeface="Arial" charset="0"/>
              </a:rPr>
              <a:t>• This exclusive program enables me to guide home buyers towards the purchase of a home during a critical phase of their search </a:t>
            </a:r>
          </a:p>
        </p:txBody>
      </p:sp>
      <p:sp>
        <p:nvSpPr>
          <p:cNvPr id="25" name="Title 8"/>
          <p:cNvSpPr txBox="1">
            <a:spLocks/>
          </p:cNvSpPr>
          <p:nvPr/>
        </p:nvSpPr>
        <p:spPr bwMode="auto">
          <a:xfrm>
            <a:off x="304800" y="533400"/>
            <a:ext cx="7010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>
                <a:solidFill>
                  <a:srgbClr val="1F497D"/>
                </a:solidFill>
                <a:cs typeface="Arial" charset="0"/>
              </a:rPr>
              <a:t>BUYER ASSIST </a:t>
            </a:r>
            <a:r>
              <a:rPr lang="en-US" sz="1400">
                <a:solidFill>
                  <a:srgbClr val="1F497D"/>
                </a:solidFill>
                <a:cs typeface="Arial" charset="0"/>
              </a:rPr>
              <a:t>BY REALTOR.COM</a:t>
            </a:r>
            <a:r>
              <a:rPr lang="en-US" sz="1400" baseline="30000">
                <a:solidFill>
                  <a:srgbClr val="1F497D"/>
                </a:solidFill>
                <a:cs typeface="Arial" charset="0"/>
              </a:rPr>
              <a:t>®</a:t>
            </a:r>
          </a:p>
        </p:txBody>
      </p:sp>
      <p:pic>
        <p:nvPicPr>
          <p:cNvPr id="26" name="Picture 11" descr="Number 1_squish_grey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 descr="Picture 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4600" y="2820988"/>
            <a:ext cx="1219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7080023" sx="100999" sy="100999" algn="tl" rotWithShape="0">
              <a:srgbClr val="808080">
                <a:alpha val="42999"/>
              </a:srgbClr>
            </a:outerShdw>
          </a:effectLst>
        </p:spPr>
      </p:pic>
      <p:pic>
        <p:nvPicPr>
          <p:cNvPr id="28" name="Picture 27" descr="buyer_assist_icon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550" y="2932113"/>
            <a:ext cx="990600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sp>
        <p:nvSpPr>
          <p:cNvPr id="29" name="Rectangle 28"/>
          <p:cNvSpPr/>
          <p:nvPr/>
        </p:nvSpPr>
        <p:spPr>
          <a:xfrm>
            <a:off x="2649538" y="3835400"/>
            <a:ext cx="2819400" cy="2895600"/>
          </a:xfrm>
          <a:prstGeom prst="rect">
            <a:avLst/>
          </a:prstGeom>
          <a:noFill/>
          <a:ln w="412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9" charset="-128"/>
            </a:endParaRPr>
          </a:p>
        </p:txBody>
      </p:sp>
      <p:pic>
        <p:nvPicPr>
          <p:cNvPr id="30" name="Picture 29" descr="search_assist_AD.png"/>
          <p:cNvPicPr>
            <a:picLocks noChangeAspect="1"/>
          </p:cNvPicPr>
          <p:nvPr/>
        </p:nvPicPr>
        <p:blipFill>
          <a:blip r:embed="rId8" cstate="print"/>
          <a:srcRect l="2037" t="2859" r="1944" b="2859"/>
          <a:stretch>
            <a:fillRect/>
          </a:stretch>
        </p:blipFill>
        <p:spPr bwMode="auto">
          <a:xfrm>
            <a:off x="5773738" y="5214938"/>
            <a:ext cx="1066800" cy="719137"/>
          </a:xfrm>
          <a:prstGeom prst="rect">
            <a:avLst/>
          </a:prstGeom>
          <a:noFill/>
          <a:ln w="38100">
            <a:solidFill>
              <a:srgbClr val="B3A2C7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sp>
        <p:nvSpPr>
          <p:cNvPr id="40" name="Rectangle 39"/>
          <p:cNvSpPr/>
          <p:nvPr/>
        </p:nvSpPr>
        <p:spPr>
          <a:xfrm>
            <a:off x="3784600" y="3138488"/>
            <a:ext cx="1219200" cy="406400"/>
          </a:xfrm>
          <a:prstGeom prst="rect">
            <a:avLst/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ea typeface="ＭＳ Ｐゴシック" pitchFamily="-109" charset="-128"/>
            </a:endParaRPr>
          </a:p>
        </p:txBody>
      </p:sp>
      <p:pic>
        <p:nvPicPr>
          <p:cNvPr id="41" name="Picture 40" descr="buyer_assist_icon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43400" y="1828800"/>
            <a:ext cx="430053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999" sy="100999" algn="tl" rotWithShape="0">
              <a:srgbClr val="B3A2C7">
                <a:alpha val="70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/>
          <p:cNvSpPr txBox="1">
            <a:spLocks/>
          </p:cNvSpPr>
          <p:nvPr/>
        </p:nvSpPr>
        <p:spPr bwMode="auto">
          <a:xfrm>
            <a:off x="304800" y="3048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>
                <a:solidFill>
                  <a:srgbClr val="1F497D"/>
                </a:solidFill>
                <a:cs typeface="Arial" charset="0"/>
              </a:rPr>
              <a:t>FEATURED HOMES™ MARKETING SYSTEM</a:t>
            </a:r>
            <a:r>
              <a:rPr lang="en-US" sz="2000" baseline="30000">
                <a:solidFill>
                  <a:srgbClr val="1F497D"/>
                </a:solidFill>
                <a:cs typeface="Arial" charset="0"/>
              </a:rPr>
              <a:t>SM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pic>
        <p:nvPicPr>
          <p:cNvPr id="18" name="Picture 13" descr="Number 1_squish_grey.ps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itle 7"/>
          <p:cNvSpPr>
            <a:spLocks noGrp="1"/>
          </p:cNvSpPr>
          <p:nvPr>
            <p:ph type="title"/>
          </p:nvPr>
        </p:nvSpPr>
        <p:spPr>
          <a:xfrm>
            <a:off x="304800" y="1447800"/>
            <a:ext cx="8229600" cy="1143000"/>
          </a:xfrm>
        </p:spPr>
        <p:txBody>
          <a:bodyPr anchor="t"/>
          <a:lstStyle/>
          <a:p>
            <a:pPr algn="l" eaLnBrk="1" hangingPunct="1"/>
            <a:r>
              <a:rPr lang="en-US" sz="2000" dirty="0" smtClean="0">
                <a:latin typeface="Arial" charset="0"/>
                <a:ea typeface="ＭＳ Ｐゴシック" pitchFamily="-109" charset="-128"/>
                <a:cs typeface="Arial" charset="0"/>
              </a:rPr>
              <a:t>Locally, regionally, nationally </a:t>
            </a:r>
            <a:r>
              <a:rPr lang="en-US" sz="2000" i="1" dirty="0" smtClean="0">
                <a:latin typeface="Arial" charset="0"/>
                <a:ea typeface="ＭＳ Ｐゴシック" pitchFamily="-109" charset="-128"/>
                <a:cs typeface="Arial" charset="0"/>
              </a:rPr>
              <a:t>and internationally</a:t>
            </a:r>
            <a:endParaRPr lang="en-US" sz="2000" i="1" baseline="30000" dirty="0" smtClean="0">
              <a:latin typeface="Arial" charset="0"/>
              <a:ea typeface="ＭＳ Ｐゴシック" pitchFamily="-109" charset="-128"/>
              <a:cs typeface="Arial" charset="0"/>
            </a:endParaRPr>
          </a:p>
        </p:txBody>
      </p:sp>
      <p:sp>
        <p:nvSpPr>
          <p:cNvPr id="31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28</a:t>
            </a:r>
            <a:endParaRPr lang="en-US" sz="1000" dirty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2" name="TextBox 8"/>
          <p:cNvSpPr txBox="1">
            <a:spLocks noChangeArrowheads="1"/>
          </p:cNvSpPr>
          <p:nvPr/>
        </p:nvSpPr>
        <p:spPr bwMode="auto">
          <a:xfrm>
            <a:off x="1676400" y="2632075"/>
            <a:ext cx="3200400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2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 Move up buyers</a:t>
            </a:r>
          </a:p>
          <a:p>
            <a:pPr>
              <a:lnSpc>
                <a:spcPts val="32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 First time homeowners</a:t>
            </a:r>
          </a:p>
          <a:p>
            <a:pPr>
              <a:lnSpc>
                <a:spcPts val="32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 Local buyers</a:t>
            </a:r>
          </a:p>
          <a:p>
            <a:pPr>
              <a:lnSpc>
                <a:spcPts val="32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 Relocation buyers</a:t>
            </a:r>
          </a:p>
          <a:p>
            <a:pPr>
              <a:lnSpc>
                <a:spcPts val="32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 Investors</a:t>
            </a:r>
          </a:p>
          <a:p>
            <a:pPr>
              <a:lnSpc>
                <a:spcPts val="3200"/>
              </a:lnSpc>
              <a:buFont typeface="Arial" charset="0"/>
              <a:buChar char="•"/>
            </a:pPr>
            <a:r>
              <a:rPr lang="en-US" dirty="0">
                <a:cs typeface="Arial" charset="0"/>
              </a:rPr>
              <a:t>  Foreign buyers</a:t>
            </a:r>
            <a:r>
              <a:rPr lang="en-US" dirty="0"/>
              <a:t> </a:t>
            </a:r>
          </a:p>
        </p:txBody>
      </p:sp>
      <p:pic>
        <p:nvPicPr>
          <p:cNvPr id="33" name="Picture 8" descr="smal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5908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TextBox 14"/>
          <p:cNvSpPr txBox="1">
            <a:spLocks noChangeArrowheads="1"/>
          </p:cNvSpPr>
          <p:nvPr/>
        </p:nvSpPr>
        <p:spPr bwMode="auto">
          <a:xfrm>
            <a:off x="304800" y="1166813"/>
            <a:ext cx="563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ea typeface="Arial" pitchFamily="29" charset="0"/>
                <a:cs typeface="Arial" pitchFamily="29" charset="0"/>
              </a:rPr>
              <a:t>• I can make your home the first one buyers see</a:t>
            </a:r>
            <a:endParaRPr lang="en-US" dirty="0">
              <a:ea typeface="Arial" pitchFamily="29" charset="0"/>
              <a:cs typeface="Arial" pitchFamily="29" charset="0"/>
            </a:endParaRPr>
          </a:p>
        </p:txBody>
      </p:sp>
      <p:pic>
        <p:nvPicPr>
          <p:cNvPr id="15" name="Picture 5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Featured Homes icon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5200" y="2927350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SRP_FH_Z__short_10060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24201" y="1700159"/>
            <a:ext cx="3359482" cy="5081640"/>
          </a:xfrm>
          <a:prstGeom prst="rect">
            <a:avLst/>
          </a:prstGeom>
          <a:effectLst>
            <a:outerShdw blurRad="165100" dist="38100" dir="774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Isosceles Triangle 9"/>
          <p:cNvSpPr/>
          <p:nvPr/>
        </p:nvSpPr>
        <p:spPr>
          <a:xfrm rot="16200000">
            <a:off x="6388631" y="2620194"/>
            <a:ext cx="301625" cy="260350"/>
          </a:xfrm>
          <a:prstGeom prst="triangle">
            <a:avLst/>
          </a:prstGeom>
          <a:solidFill>
            <a:srgbClr val="97C1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29" charset="-128"/>
              <a:cs typeface="ＭＳ Ｐゴシック" pitchFamily="29" charset="-128"/>
            </a:endParaRPr>
          </a:p>
        </p:txBody>
      </p:sp>
      <p:sp>
        <p:nvSpPr>
          <p:cNvPr id="12" name="Isosceles Triangle 11"/>
          <p:cNvSpPr/>
          <p:nvPr/>
        </p:nvSpPr>
        <p:spPr>
          <a:xfrm rot="16200000">
            <a:off x="6227764" y="5804720"/>
            <a:ext cx="301625" cy="260350"/>
          </a:xfrm>
          <a:prstGeom prst="triangle">
            <a:avLst/>
          </a:prstGeom>
          <a:solidFill>
            <a:srgbClr val="97C1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29" charset="-128"/>
              <a:cs typeface="ＭＳ Ｐゴシック" pitchFamily="29" charset="-128"/>
            </a:endParaRPr>
          </a:p>
        </p:txBody>
      </p:sp>
      <p:sp>
        <p:nvSpPr>
          <p:cNvPr id="29698" name="Title 7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FEATURED HOMES™ MARKETING SYSTE</a:t>
            </a:r>
            <a:r>
              <a:rPr lang="en-US" sz="2000" spc="3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M</a:t>
            </a:r>
            <a:r>
              <a:rPr lang="en-US" sz="1800" baseline="30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SM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97C100"/>
          </a:solidFill>
          <a:ln w="9525">
            <a:solidFill>
              <a:srgbClr val="97C1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9704" name="TextBox 8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29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RP_FH_Z__short_10060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1" y="1700159"/>
            <a:ext cx="3359482" cy="5081640"/>
          </a:xfrm>
          <a:prstGeom prst="rect">
            <a:avLst/>
          </a:prstGeom>
          <a:effectLst>
            <a:outerShdw blurRad="165100" dist="38100" dir="774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5" descr="Number 1_squish_grey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Featured Homes icon.psd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5200" y="2927350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97C100"/>
          </a:solidFill>
          <a:ln w="9525">
            <a:solidFill>
              <a:srgbClr val="97C1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1751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30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  <p:sp>
        <p:nvSpPr>
          <p:cNvPr id="10" name="Title 7"/>
          <p:cNvSpPr txBox="1">
            <a:spLocks/>
          </p:cNvSpPr>
          <p:nvPr/>
        </p:nvSpPr>
        <p:spPr bwMode="auto">
          <a:xfrm>
            <a:off x="3048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29" charset="0"/>
                <a:ea typeface="Arial" pitchFamily="29" charset="0"/>
                <a:cs typeface="Arial" pitchFamily="29" charset="0"/>
              </a:rPr>
              <a:t>FEATURED HOMES™ MARKETING SYSTE</a:t>
            </a:r>
            <a:r>
              <a:rPr kumimoji="0" lang="en-US" sz="20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29" charset="0"/>
                <a:ea typeface="Arial" pitchFamily="29" charset="0"/>
                <a:cs typeface="Arial" pitchFamily="29" charset="0"/>
              </a:rPr>
              <a:t>M</a:t>
            </a:r>
            <a:r>
              <a:rPr kumimoji="0" lang="en-US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29" charset="0"/>
                <a:ea typeface="Arial" pitchFamily="29" charset="0"/>
                <a:cs typeface="Arial" pitchFamily="29" charset="0"/>
              </a:rPr>
              <a:t>SM</a:t>
            </a:r>
            <a:endParaRPr kumimoji="0" lang="en-US" sz="1800" b="0" i="0" u="none" strike="noStrike" kern="1200" cap="none" spc="0" normalizeH="0" baseline="30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 pitchFamily="29" charset="0"/>
              <a:ea typeface="Arial" pitchFamily="29" charset="0"/>
              <a:cs typeface="Arial" pitchFamily="29" charset="0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304800" y="1166813"/>
            <a:ext cx="449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ea typeface="Arial" pitchFamily="29" charset="0"/>
                <a:cs typeface="Arial" pitchFamily="29" charset="0"/>
              </a:rPr>
              <a:t>• Triple the number of buyers who </a:t>
            </a:r>
            <a:br>
              <a:rPr lang="en-US" dirty="0" smtClean="0">
                <a:ea typeface="Arial" pitchFamily="29" charset="0"/>
                <a:cs typeface="Arial" pitchFamily="29" charset="0"/>
              </a:rPr>
            </a:br>
            <a:r>
              <a:rPr lang="en-US" dirty="0" smtClean="0">
                <a:ea typeface="Arial" pitchFamily="29" charset="0"/>
                <a:cs typeface="Arial" pitchFamily="29" charset="0"/>
              </a:rPr>
              <a:t>   see your home</a:t>
            </a:r>
            <a:endParaRPr lang="en-US" dirty="0">
              <a:ea typeface="Arial" pitchFamily="29" charset="0"/>
              <a:cs typeface="Arial" pitchFamily="29" charset="0"/>
            </a:endParaRPr>
          </a:p>
        </p:txBody>
      </p:sp>
      <p:sp>
        <p:nvSpPr>
          <p:cNvPr id="14" name="Isosceles Triangle 13"/>
          <p:cNvSpPr/>
          <p:nvPr/>
        </p:nvSpPr>
        <p:spPr>
          <a:xfrm rot="16200000">
            <a:off x="6388631" y="2620194"/>
            <a:ext cx="301625" cy="260350"/>
          </a:xfrm>
          <a:prstGeom prst="triangle">
            <a:avLst/>
          </a:prstGeom>
          <a:solidFill>
            <a:srgbClr val="97C1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29" charset="-128"/>
              <a:cs typeface="ＭＳ Ｐゴシック" pitchFamily="29" charset="-128"/>
            </a:endParaRPr>
          </a:p>
        </p:txBody>
      </p:sp>
      <p:sp>
        <p:nvSpPr>
          <p:cNvPr id="15" name="Isosceles Triangle 14"/>
          <p:cNvSpPr/>
          <p:nvPr/>
        </p:nvSpPr>
        <p:spPr>
          <a:xfrm rot="16200000">
            <a:off x="6227764" y="5804720"/>
            <a:ext cx="301625" cy="260350"/>
          </a:xfrm>
          <a:prstGeom prst="triangle">
            <a:avLst/>
          </a:prstGeom>
          <a:solidFill>
            <a:srgbClr val="97C1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RP_FH_Z__short_10060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1" y="1700159"/>
            <a:ext cx="3359482" cy="5081640"/>
          </a:xfrm>
          <a:prstGeom prst="rect">
            <a:avLst/>
          </a:prstGeom>
          <a:effectLst>
            <a:outerShdw blurRad="165100" dist="38100" dir="774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5" descr="Number 1_squish_grey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Featured Homes icon.psd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5200" y="2927350"/>
            <a:ext cx="1016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Isosceles Triangle 16"/>
          <p:cNvSpPr/>
          <p:nvPr/>
        </p:nvSpPr>
        <p:spPr>
          <a:xfrm rot="16200000">
            <a:off x="6388631" y="2620194"/>
            <a:ext cx="301625" cy="260350"/>
          </a:xfrm>
          <a:prstGeom prst="triangle">
            <a:avLst/>
          </a:prstGeom>
          <a:solidFill>
            <a:srgbClr val="97C1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29" charset="-128"/>
              <a:cs typeface="ＭＳ Ｐゴシック" pitchFamily="29" charset="-128"/>
            </a:endParaRPr>
          </a:p>
        </p:txBody>
      </p:sp>
      <p:sp>
        <p:nvSpPr>
          <p:cNvPr id="18" name="Isosceles Triangle 17"/>
          <p:cNvSpPr/>
          <p:nvPr/>
        </p:nvSpPr>
        <p:spPr>
          <a:xfrm rot="16200000">
            <a:off x="6227764" y="5804720"/>
            <a:ext cx="301625" cy="260350"/>
          </a:xfrm>
          <a:prstGeom prst="triangle">
            <a:avLst/>
          </a:prstGeom>
          <a:solidFill>
            <a:srgbClr val="97C1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29" charset="-128"/>
              <a:cs typeface="ＭＳ Ｐゴシック" pitchFamily="29" charset="-128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97C100"/>
          </a:solidFill>
          <a:ln w="9525">
            <a:solidFill>
              <a:srgbClr val="97C1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3799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31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  <p:sp>
        <p:nvSpPr>
          <p:cNvPr id="10" name="Title 7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FEATURED HOMES™ MARKETING SYSTE</a:t>
            </a:r>
            <a:r>
              <a:rPr lang="en-US" sz="2000" spc="3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M</a:t>
            </a:r>
            <a:r>
              <a:rPr lang="en-US" sz="1800" baseline="30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SM</a:t>
            </a:r>
          </a:p>
        </p:txBody>
      </p:sp>
      <p:sp>
        <p:nvSpPr>
          <p:cNvPr id="19" name="TextBox 14"/>
          <p:cNvSpPr txBox="1">
            <a:spLocks noChangeArrowheads="1"/>
          </p:cNvSpPr>
          <p:nvPr/>
        </p:nvSpPr>
        <p:spPr bwMode="auto">
          <a:xfrm>
            <a:off x="304800" y="1166813"/>
            <a:ext cx="449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ea typeface="Arial" pitchFamily="29" charset="0"/>
                <a:cs typeface="Arial" pitchFamily="29" charset="0"/>
              </a:rPr>
              <a:t>• Exclusive position gets your home </a:t>
            </a:r>
            <a:br>
              <a:rPr lang="en-US" dirty="0" smtClean="0">
                <a:ea typeface="Arial" pitchFamily="29" charset="0"/>
                <a:cs typeface="Arial" pitchFamily="29" charset="0"/>
              </a:rPr>
            </a:br>
            <a:r>
              <a:rPr lang="en-US" dirty="0" smtClean="0">
                <a:ea typeface="Arial" pitchFamily="29" charset="0"/>
                <a:cs typeface="Arial" pitchFamily="29" charset="0"/>
              </a:rPr>
              <a:t>   seen before all others</a:t>
            </a:r>
            <a:endParaRPr lang="en-US" dirty="0">
              <a:ea typeface="Arial" pitchFamily="29" charset="0"/>
              <a:cs typeface="Arial" pitchFamily="29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97C100"/>
          </a:solidFill>
          <a:ln w="9525">
            <a:solidFill>
              <a:srgbClr val="97C10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grpSp>
        <p:nvGrpSpPr>
          <p:cNvPr id="20" name="Group 17"/>
          <p:cNvGrpSpPr/>
          <p:nvPr/>
        </p:nvGrpSpPr>
        <p:grpSpPr>
          <a:xfrm>
            <a:off x="1066800" y="3581400"/>
            <a:ext cx="7010400" cy="2362200"/>
            <a:chOff x="1371600" y="3810000"/>
            <a:chExt cx="6400800" cy="2133600"/>
          </a:xfrm>
        </p:grpSpPr>
        <p:sp>
          <p:nvSpPr>
            <p:cNvPr id="21" name="Oval 20"/>
            <p:cNvSpPr/>
            <p:nvPr/>
          </p:nvSpPr>
          <p:spPr>
            <a:xfrm>
              <a:off x="1371600" y="3810000"/>
              <a:ext cx="6400800" cy="2133600"/>
            </a:xfrm>
            <a:prstGeom prst="ellipse">
              <a:avLst/>
            </a:prstGeom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77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40000"/>
                    <a:lumOff val="6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1583267" y="3970867"/>
              <a:ext cx="5977466" cy="18118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       </a:t>
              </a:r>
              <a:endParaRPr lang="en-US" dirty="0">
                <a:solidFill>
                  <a:srgbClr val="000000"/>
                </a:solidFill>
              </a:endParaRPr>
            </a:p>
          </p:txBody>
        </p:sp>
      </p:grpSp>
      <p:sp>
        <p:nvSpPr>
          <p:cNvPr id="23" name="Title 7"/>
          <p:cNvSpPr txBox="1">
            <a:spLocks/>
          </p:cNvSpPr>
          <p:nvPr/>
        </p:nvSpPr>
        <p:spPr bwMode="auto">
          <a:xfrm>
            <a:off x="457200" y="5715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/>
                <a:ea typeface="ＭＳ Ｐゴシック" pitchFamily="29" charset="-128"/>
                <a:cs typeface="Arial"/>
              </a:rPr>
              <a:t>TOP PRODUCER</a:t>
            </a:r>
            <a:r>
              <a:rPr kumimoji="0" lang="en-US" sz="2000" b="0" i="0" u="none" strike="noStrike" kern="1200" cap="none" spc="0" normalizeH="0" baseline="3000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/>
                <a:ea typeface="ＭＳ Ｐゴシック" pitchFamily="29" charset="-128"/>
                <a:cs typeface="Arial"/>
              </a:rPr>
              <a:t>®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/>
                <a:ea typeface="ＭＳ Ｐゴシック" pitchFamily="29" charset="-128"/>
                <a:cs typeface="Arial"/>
              </a:rPr>
              <a:t> MARKETING SYSTEM</a:t>
            </a:r>
            <a:endParaRPr kumimoji="0" lang="en-US" sz="2000" b="0" i="0" u="none" strike="noStrike" kern="1200" cap="none" spc="0" normalizeH="0" baseline="3000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/>
              <a:ea typeface="ＭＳ Ｐゴシック" pitchFamily="29" charset="-128"/>
              <a:cs typeface="Arial"/>
            </a:endParaRPr>
          </a:p>
        </p:txBody>
      </p:sp>
      <p:sp>
        <p:nvSpPr>
          <p:cNvPr id="24" name="Title 7"/>
          <p:cNvSpPr txBox="1">
            <a:spLocks/>
          </p:cNvSpPr>
          <p:nvPr/>
        </p:nvSpPr>
        <p:spPr>
          <a:xfrm>
            <a:off x="457200" y="1905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old"/>
                <a:ea typeface="+mj-ea"/>
                <a:cs typeface="Arial Bold"/>
              </a:rPr>
              <a:t>Top Producer</a:t>
            </a:r>
            <a:r>
              <a:rPr kumimoji="0" lang="en-US" sz="2800" b="1" u="none" strike="noStrike" kern="120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Arial Bold"/>
                <a:ea typeface="+mj-ea"/>
                <a:cs typeface="Arial Bold"/>
              </a:rPr>
              <a:t>®</a:t>
            </a:r>
            <a:r>
              <a:rPr kumimoji="0" lang="en-US" sz="2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old"/>
                <a:ea typeface="+mj-ea"/>
                <a:cs typeface="Arial Bold"/>
              </a:rPr>
              <a:t> Helps Convert</a:t>
            </a:r>
            <a:br>
              <a:rPr kumimoji="0" lang="en-US" sz="2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old"/>
                <a:ea typeface="+mj-ea"/>
                <a:cs typeface="Arial Bold"/>
              </a:rPr>
            </a:br>
            <a:r>
              <a:rPr kumimoji="0" lang="en-US" sz="28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Bold"/>
                <a:ea typeface="+mj-ea"/>
                <a:cs typeface="Arial Bold"/>
              </a:rPr>
              <a:t>More Internet Buyers</a:t>
            </a:r>
            <a:endParaRPr kumimoji="0" lang="en-US" sz="2800" b="1" u="none" strike="noStrike" kern="1200" cap="none" spc="0" normalizeH="0" baseline="30000" noProof="0" dirty="0">
              <a:ln>
                <a:noFill/>
              </a:ln>
              <a:effectLst/>
              <a:uLnTx/>
              <a:uFillTx/>
              <a:latin typeface="Arial Bold"/>
              <a:ea typeface="+mj-ea"/>
              <a:cs typeface="Arial Bold"/>
            </a:endParaRPr>
          </a:p>
        </p:txBody>
      </p:sp>
      <p:grpSp>
        <p:nvGrpSpPr>
          <p:cNvPr id="25" name="Group 20"/>
          <p:cNvGrpSpPr/>
          <p:nvPr/>
        </p:nvGrpSpPr>
        <p:grpSpPr>
          <a:xfrm>
            <a:off x="533400" y="4419600"/>
            <a:ext cx="1447800" cy="609600"/>
            <a:chOff x="762000" y="3581400"/>
            <a:chExt cx="1447800" cy="609600"/>
          </a:xfrm>
        </p:grpSpPr>
        <p:sp>
          <p:nvSpPr>
            <p:cNvPr id="26" name="Oval 25"/>
            <p:cNvSpPr/>
            <p:nvPr/>
          </p:nvSpPr>
          <p:spPr>
            <a:xfrm>
              <a:off x="762000" y="3581400"/>
              <a:ext cx="1447800" cy="609600"/>
            </a:xfrm>
            <a:prstGeom prst="ellipse">
              <a:avLst/>
            </a:prstGeom>
            <a:solidFill>
              <a:srgbClr val="D8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632200"/>
              <a:ext cx="1295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INTERNET</a:t>
              </a:r>
              <a:br>
                <a:rPr lang="en-US" sz="14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</a:br>
              <a:r>
                <a:rPr lang="en-US" sz="14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INQUIRY</a:t>
              </a:r>
              <a:endParaRPr lang="en-US" sz="1400" b="1" dirty="0">
                <a:solidFill>
                  <a:schemeClr val="bg1"/>
                </a:solidFill>
                <a:latin typeface="Arial Black"/>
                <a:cs typeface="Arial Black"/>
              </a:endParaRPr>
            </a:p>
          </p:txBody>
        </p:sp>
      </p:grpSp>
      <p:grpSp>
        <p:nvGrpSpPr>
          <p:cNvPr id="28" name="Group 22"/>
          <p:cNvGrpSpPr/>
          <p:nvPr/>
        </p:nvGrpSpPr>
        <p:grpSpPr>
          <a:xfrm>
            <a:off x="7162800" y="4419600"/>
            <a:ext cx="1447800" cy="609600"/>
            <a:chOff x="762000" y="3581400"/>
            <a:chExt cx="1447800" cy="609600"/>
          </a:xfrm>
        </p:grpSpPr>
        <p:sp>
          <p:nvSpPr>
            <p:cNvPr id="29" name="Oval 28"/>
            <p:cNvSpPr/>
            <p:nvPr/>
          </p:nvSpPr>
          <p:spPr>
            <a:xfrm>
              <a:off x="762000" y="3581400"/>
              <a:ext cx="1447800" cy="609600"/>
            </a:xfrm>
            <a:prstGeom prst="ellipse">
              <a:avLst/>
            </a:prstGeom>
            <a:solidFill>
              <a:srgbClr val="D8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38200" y="3632200"/>
              <a:ext cx="129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SOLD</a:t>
              </a:r>
              <a:endParaRPr lang="en-US" sz="2400" b="1" dirty="0">
                <a:solidFill>
                  <a:schemeClr val="bg1"/>
                </a:solidFill>
                <a:latin typeface="Arial Black"/>
                <a:cs typeface="Arial Black"/>
              </a:endParaRPr>
            </a:p>
          </p:txBody>
        </p:sp>
      </p:grpSp>
      <p:grpSp>
        <p:nvGrpSpPr>
          <p:cNvPr id="31" name="Group 28"/>
          <p:cNvGrpSpPr/>
          <p:nvPr/>
        </p:nvGrpSpPr>
        <p:grpSpPr>
          <a:xfrm>
            <a:off x="1981200" y="3581400"/>
            <a:ext cx="1447800" cy="609600"/>
            <a:chOff x="228600" y="5791200"/>
            <a:chExt cx="1447800" cy="609600"/>
          </a:xfrm>
        </p:grpSpPr>
        <p:sp>
          <p:nvSpPr>
            <p:cNvPr id="32" name="Oval 31"/>
            <p:cNvSpPr/>
            <p:nvPr/>
          </p:nvSpPr>
          <p:spPr>
            <a:xfrm>
              <a:off x="228600" y="5791200"/>
              <a:ext cx="1447800" cy="609600"/>
            </a:xfrm>
            <a:prstGeom prst="ellipse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04800" y="5875867"/>
              <a:ext cx="129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NOT READY</a:t>
              </a:r>
              <a:b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</a:br>
              <a: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TO BUY</a:t>
              </a:r>
              <a:endParaRPr lang="en-US" sz="1200" b="1" dirty="0">
                <a:solidFill>
                  <a:schemeClr val="bg1"/>
                </a:solidFill>
                <a:latin typeface="Arial Black"/>
                <a:cs typeface="Arial Black"/>
              </a:endParaRPr>
            </a:p>
          </p:txBody>
        </p:sp>
      </p:grpSp>
      <p:grpSp>
        <p:nvGrpSpPr>
          <p:cNvPr id="34" name="Group 30"/>
          <p:cNvGrpSpPr/>
          <p:nvPr/>
        </p:nvGrpSpPr>
        <p:grpSpPr>
          <a:xfrm>
            <a:off x="3848100" y="3429000"/>
            <a:ext cx="1447800" cy="609600"/>
            <a:chOff x="228600" y="5791200"/>
            <a:chExt cx="1447800" cy="609600"/>
          </a:xfrm>
        </p:grpSpPr>
        <p:sp>
          <p:nvSpPr>
            <p:cNvPr id="35" name="Oval 34"/>
            <p:cNvSpPr/>
            <p:nvPr/>
          </p:nvSpPr>
          <p:spPr>
            <a:xfrm>
              <a:off x="228600" y="5791200"/>
              <a:ext cx="1447800" cy="609600"/>
            </a:xfrm>
            <a:prstGeom prst="ellipse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04800" y="5875867"/>
              <a:ext cx="129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TOP PRODUCER</a:t>
              </a:r>
              <a: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/>
              </a:r>
              <a:b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</a:br>
              <a: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FOLLOW-UP</a:t>
              </a:r>
              <a:endParaRPr lang="en-US" sz="1200" b="1" dirty="0">
                <a:solidFill>
                  <a:schemeClr val="bg1"/>
                </a:solidFill>
                <a:latin typeface="Arial Black"/>
                <a:cs typeface="Arial Black"/>
              </a:endParaRPr>
            </a:p>
          </p:txBody>
        </p:sp>
      </p:grpSp>
      <p:grpSp>
        <p:nvGrpSpPr>
          <p:cNvPr id="37" name="Group 33"/>
          <p:cNvGrpSpPr/>
          <p:nvPr/>
        </p:nvGrpSpPr>
        <p:grpSpPr>
          <a:xfrm>
            <a:off x="5867400" y="3657600"/>
            <a:ext cx="1447800" cy="609600"/>
            <a:chOff x="228600" y="5791200"/>
            <a:chExt cx="1447800" cy="609600"/>
          </a:xfrm>
        </p:grpSpPr>
        <p:sp>
          <p:nvSpPr>
            <p:cNvPr id="38" name="Oval 37"/>
            <p:cNvSpPr/>
            <p:nvPr/>
          </p:nvSpPr>
          <p:spPr>
            <a:xfrm>
              <a:off x="228600" y="5791200"/>
              <a:ext cx="1447800" cy="609600"/>
            </a:xfrm>
            <a:prstGeom prst="ellipse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04800" y="5875867"/>
              <a:ext cx="129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READY</a:t>
              </a:r>
              <a:b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</a:br>
              <a: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TO BUY</a:t>
              </a:r>
              <a:endParaRPr lang="en-US" sz="1200" b="1" dirty="0">
                <a:solidFill>
                  <a:schemeClr val="bg1"/>
                </a:solidFill>
                <a:latin typeface="Arial Black"/>
                <a:cs typeface="Arial Black"/>
              </a:endParaRPr>
            </a:p>
          </p:txBody>
        </p:sp>
      </p:grpSp>
      <p:sp>
        <p:nvSpPr>
          <p:cNvPr id="40" name="Right Triangle 39"/>
          <p:cNvSpPr/>
          <p:nvPr/>
        </p:nvSpPr>
        <p:spPr>
          <a:xfrm rot="13039488">
            <a:off x="3456269" y="3608670"/>
            <a:ext cx="222666" cy="222666"/>
          </a:xfrm>
          <a:prstGeom prst="rtTriangle">
            <a:avLst/>
          </a:prstGeom>
          <a:solidFill>
            <a:srgbClr val="1997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37"/>
          <p:cNvGrpSpPr/>
          <p:nvPr/>
        </p:nvGrpSpPr>
        <p:grpSpPr>
          <a:xfrm>
            <a:off x="3810000" y="5562600"/>
            <a:ext cx="1447800" cy="609600"/>
            <a:chOff x="228600" y="5791200"/>
            <a:chExt cx="1447800" cy="609600"/>
          </a:xfrm>
        </p:grpSpPr>
        <p:sp>
          <p:nvSpPr>
            <p:cNvPr id="42" name="Oval 41"/>
            <p:cNvSpPr/>
            <p:nvPr/>
          </p:nvSpPr>
          <p:spPr>
            <a:xfrm>
              <a:off x="228600" y="5791200"/>
              <a:ext cx="1447800" cy="609600"/>
            </a:xfrm>
            <a:prstGeom prst="ellipse">
              <a:avLst/>
            </a:prstGeom>
            <a:solidFill>
              <a:srgbClr val="1F497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4800" y="5875867"/>
              <a:ext cx="129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READY</a:t>
              </a:r>
              <a:b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</a:br>
              <a:r>
                <a:rPr lang="en-US" sz="12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TO BUY</a:t>
              </a:r>
              <a:endParaRPr lang="en-US" sz="1200" b="1" dirty="0">
                <a:solidFill>
                  <a:schemeClr val="bg1"/>
                </a:solidFill>
                <a:latin typeface="Arial Black"/>
                <a:cs typeface="Arial Black"/>
              </a:endParaRPr>
            </a:p>
          </p:txBody>
        </p:sp>
      </p:grpSp>
      <p:sp>
        <p:nvSpPr>
          <p:cNvPr id="44" name="Right Triangle 43"/>
          <p:cNvSpPr/>
          <p:nvPr/>
        </p:nvSpPr>
        <p:spPr>
          <a:xfrm rot="15107345">
            <a:off x="7342470" y="4065869"/>
            <a:ext cx="222666" cy="222666"/>
          </a:xfrm>
          <a:prstGeom prst="rtTriangle">
            <a:avLst/>
          </a:prstGeom>
          <a:solidFill>
            <a:srgbClr val="1997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Triangle 44"/>
          <p:cNvSpPr/>
          <p:nvPr/>
        </p:nvSpPr>
        <p:spPr>
          <a:xfrm rot="14079900">
            <a:off x="5454905" y="3626105"/>
            <a:ext cx="222666" cy="222666"/>
          </a:xfrm>
          <a:prstGeom prst="rtTriangle">
            <a:avLst/>
          </a:prstGeom>
          <a:solidFill>
            <a:srgbClr val="1997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Triangle 45"/>
          <p:cNvSpPr/>
          <p:nvPr/>
        </p:nvSpPr>
        <p:spPr>
          <a:xfrm rot="14076340">
            <a:off x="3391025" y="5716576"/>
            <a:ext cx="222666" cy="222666"/>
          </a:xfrm>
          <a:prstGeom prst="rtTriangle">
            <a:avLst/>
          </a:prstGeom>
          <a:solidFill>
            <a:srgbClr val="1997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1593602" y="4057403"/>
            <a:ext cx="470651" cy="1520516"/>
            <a:chOff x="1593602" y="4057403"/>
            <a:chExt cx="470651" cy="1520516"/>
          </a:xfrm>
        </p:grpSpPr>
        <p:sp>
          <p:nvSpPr>
            <p:cNvPr id="48" name="Right Triangle 47"/>
            <p:cNvSpPr/>
            <p:nvPr/>
          </p:nvSpPr>
          <p:spPr>
            <a:xfrm rot="11800728">
              <a:off x="1593602" y="4057403"/>
              <a:ext cx="222666" cy="222666"/>
            </a:xfrm>
            <a:prstGeom prst="rtTriangle">
              <a:avLst/>
            </a:prstGeom>
            <a:solidFill>
              <a:srgbClr val="19978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ight Triangle 48"/>
            <p:cNvSpPr/>
            <p:nvPr/>
          </p:nvSpPr>
          <p:spPr>
            <a:xfrm rot="14702389">
              <a:off x="1841587" y="5355253"/>
              <a:ext cx="222666" cy="222666"/>
            </a:xfrm>
            <a:prstGeom prst="rtTriangle">
              <a:avLst/>
            </a:prstGeom>
            <a:solidFill>
              <a:srgbClr val="19978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Right Triangle 49"/>
          <p:cNvSpPr/>
          <p:nvPr/>
        </p:nvSpPr>
        <p:spPr>
          <a:xfrm rot="10800000">
            <a:off x="7467600" y="5181600"/>
            <a:ext cx="222666" cy="222666"/>
          </a:xfrm>
          <a:prstGeom prst="rtTriangle">
            <a:avLst/>
          </a:prstGeom>
          <a:solidFill>
            <a:srgbClr val="1997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Triangle 50"/>
          <p:cNvSpPr/>
          <p:nvPr/>
        </p:nvSpPr>
        <p:spPr>
          <a:xfrm rot="13022134">
            <a:off x="5454797" y="5708796"/>
            <a:ext cx="222666" cy="222666"/>
          </a:xfrm>
          <a:prstGeom prst="rtTriangle">
            <a:avLst/>
          </a:prstGeom>
          <a:solidFill>
            <a:srgbClr val="1997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Picture 51" descr="Picture 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34734" y="4427599"/>
            <a:ext cx="3742266" cy="791820"/>
          </a:xfrm>
          <a:prstGeom prst="rect">
            <a:avLst/>
          </a:prstGeom>
        </p:spPr>
      </p:pic>
      <p:sp>
        <p:nvSpPr>
          <p:cNvPr id="53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cs typeface="Arial" charset="0"/>
              </a:rPr>
              <a:t>32</a:t>
            </a:r>
            <a:endParaRPr lang="en-US" sz="1000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  <p:bldP spid="45" grpId="0" animBg="1"/>
      <p:bldP spid="46" grpId="0" animBg="1"/>
      <p:bldP spid="50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pic>
        <p:nvPicPr>
          <p:cNvPr id="3" name="Picture 13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7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HOW OUR OFFICE COMPARES:</a:t>
            </a:r>
            <a:endParaRPr lang="en-US" sz="2000" i="1" baseline="30000" smtClean="0">
              <a:solidFill>
                <a:srgbClr val="1F497D"/>
              </a:solidFill>
              <a:latin typeface="Arial" charset="0"/>
              <a:ea typeface="ＭＳ Ｐゴシック" pitchFamily="-109" charset="-128"/>
              <a:cs typeface="Arial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chemeClr val="bg1"/>
                </a:solidFill>
                <a:cs typeface="Arial" charset="0"/>
              </a:rPr>
              <a:t>5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28800" y="2303463"/>
            <a:ext cx="741100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3000"/>
              </a:lnSpc>
              <a:buFont typeface="Wingdings" pitchFamily="-109" charset="2"/>
              <a:buChar char="ü"/>
            </a:pPr>
            <a:r>
              <a:rPr lang="en-US" sz="2000" dirty="0"/>
              <a:t> </a:t>
            </a:r>
            <a:r>
              <a:rPr lang="en-US" sz="2000" dirty="0" smtClean="0"/>
              <a:t>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Largest Real Estate Brokerage in the Nation (Close to #1)</a:t>
            </a:r>
            <a:endParaRPr lang="en-US" sz="2000" dirty="0"/>
          </a:p>
          <a:p>
            <a:pPr>
              <a:lnSpc>
                <a:spcPts val="3000"/>
              </a:lnSpc>
              <a:buFont typeface="Wingdings" pitchFamily="-109" charset="2"/>
              <a:buChar char="ü"/>
            </a:pPr>
            <a:r>
              <a:rPr lang="en-US" sz="2000" dirty="0" smtClean="0"/>
              <a:t> </a:t>
            </a:r>
            <a:r>
              <a:rPr lang="en-US" sz="2000" dirty="0" smtClean="0"/>
              <a:t>Top 2 offices locally in Santa Clarita</a:t>
            </a:r>
            <a:endParaRPr lang="en-US" sz="2000" dirty="0" smtClean="0"/>
          </a:p>
          <a:p>
            <a:pPr>
              <a:lnSpc>
                <a:spcPts val="3000"/>
              </a:lnSpc>
              <a:buFont typeface="Wingdings" pitchFamily="-109" charset="2"/>
              <a:buChar char="ü"/>
            </a:pPr>
            <a:r>
              <a:rPr lang="en-US" sz="2000" dirty="0" smtClean="0"/>
              <a:t> </a:t>
            </a:r>
            <a:r>
              <a:rPr lang="en-US" sz="2000" dirty="0" smtClean="0"/>
              <a:t>Over 260+ Agents in our office </a:t>
            </a:r>
            <a:endParaRPr lang="en-US" sz="2000" dirty="0"/>
          </a:p>
          <a:p>
            <a:pPr>
              <a:lnSpc>
                <a:spcPts val="3000"/>
              </a:lnSpc>
            </a:pPr>
            <a:endParaRPr lang="en-US" sz="2000" dirty="0"/>
          </a:p>
        </p:txBody>
      </p:sp>
      <p:pic>
        <p:nvPicPr>
          <p:cNvPr id="7" name="Picture 7" descr="peeps_blue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3048000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etailed-Report_071609.jpg"/>
          <p:cNvPicPr>
            <a:picLocks noChangeAspect="1"/>
          </p:cNvPicPr>
          <p:nvPr/>
        </p:nvPicPr>
        <p:blipFill>
          <a:blip r:embed="rId4" cstate="print"/>
          <a:srcRect b="9724"/>
          <a:stretch>
            <a:fillRect/>
          </a:stretch>
        </p:blipFill>
        <p:spPr bwMode="auto">
          <a:xfrm>
            <a:off x="2335601" y="1492250"/>
            <a:ext cx="2880621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A7CC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12" name="Picture 8" descr="Number 1_squish_grey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473855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itle 7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ONLINE LISTING PERFORMANCE REPORT</a:t>
            </a:r>
            <a:endParaRPr lang="en-US" sz="2000" baseline="30000" dirty="0">
              <a:solidFill>
                <a:srgbClr val="1F497D"/>
              </a:solidFill>
              <a:latin typeface="Arial" pitchFamily="29" charset="0"/>
              <a:ea typeface="Arial" pitchFamily="29" charset="0"/>
              <a:cs typeface="Arial" pitchFamily="29" charset="0"/>
            </a:endParaRPr>
          </a:p>
        </p:txBody>
      </p:sp>
      <p:sp>
        <p:nvSpPr>
          <p:cNvPr id="35848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33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105400" y="3157538"/>
            <a:ext cx="3886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ts val="2200"/>
              </a:lnSpc>
            </a:pPr>
            <a:r>
              <a:rPr lang="en-US" dirty="0">
                <a:ea typeface="Arial" pitchFamily="29" charset="0"/>
                <a:cs typeface="Arial" pitchFamily="29" charset="0"/>
              </a:rPr>
              <a:t>•  Weekly tracking report shows </a:t>
            </a:r>
          </a:p>
          <a:p>
            <a:pPr>
              <a:lnSpc>
                <a:spcPts val="2200"/>
              </a:lnSpc>
            </a:pPr>
            <a:r>
              <a:rPr lang="en-US" dirty="0">
                <a:ea typeface="Arial" pitchFamily="29" charset="0"/>
                <a:cs typeface="Arial" pitchFamily="29" charset="0"/>
              </a:rPr>
              <a:t>   how many buyers are looking </a:t>
            </a:r>
            <a:br>
              <a:rPr lang="en-US" dirty="0">
                <a:ea typeface="Arial" pitchFamily="29" charset="0"/>
                <a:cs typeface="Arial" pitchFamily="29" charset="0"/>
              </a:rPr>
            </a:br>
            <a:r>
              <a:rPr lang="en-US" dirty="0">
                <a:ea typeface="Arial" pitchFamily="29" charset="0"/>
                <a:cs typeface="Arial" pitchFamily="29" charset="0"/>
              </a:rPr>
              <a:t>   at your home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pic>
        <p:nvPicPr>
          <p:cNvPr id="3" name="Picture 13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chemeClr val="bg1"/>
                </a:solidFill>
                <a:cs typeface="Arial" charset="0"/>
              </a:rPr>
              <a:t>7</a:t>
            </a:r>
          </a:p>
        </p:txBody>
      </p:sp>
      <p:pic>
        <p:nvPicPr>
          <p:cNvPr id="5" name="Picture 10" descr="new chart_a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7200" y="2946400"/>
            <a:ext cx="69088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7"/>
          <p:cNvSpPr txBox="1">
            <a:spLocks/>
          </p:cNvSpPr>
          <p:nvPr/>
        </p:nvSpPr>
        <p:spPr bwMode="auto">
          <a:xfrm>
            <a:off x="2362200" y="5334000"/>
            <a:ext cx="5638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ts val="2200"/>
              </a:lnSpc>
            </a:pPr>
            <a:r>
              <a:rPr lang="en-US" dirty="0">
                <a:cs typeface="Arial" charset="0"/>
              </a:rPr>
              <a:t>Price too low and you lose the value.</a:t>
            </a:r>
            <a:br>
              <a:rPr lang="en-US" dirty="0">
                <a:cs typeface="Arial" charset="0"/>
              </a:rPr>
            </a:br>
            <a:r>
              <a:rPr lang="en-US" dirty="0">
                <a:cs typeface="Arial" charset="0"/>
              </a:rPr>
              <a:t>Price too high and you lose the buyers.</a:t>
            </a:r>
            <a:br>
              <a:rPr lang="en-US" dirty="0">
                <a:cs typeface="Arial" charset="0"/>
              </a:rPr>
            </a:br>
            <a:r>
              <a:rPr lang="en-US" dirty="0">
                <a:cs typeface="Arial" charset="0"/>
              </a:rPr>
              <a:t/>
            </a:r>
            <a:br>
              <a:rPr lang="en-US" dirty="0">
                <a:cs typeface="Arial" charset="0"/>
              </a:rPr>
            </a:br>
            <a:endParaRPr lang="en-US" baseline="30000" dirty="0">
              <a:cs typeface="Arial" charset="0"/>
            </a:endParaRPr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/>
            <a:r>
              <a:rPr lang="en-US" sz="2000" dirty="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ASKING PRICE VS. SELLING PRICE</a:t>
            </a:r>
            <a:endParaRPr lang="en-US" sz="2000" dirty="0" smtClean="0">
              <a:ea typeface="ＭＳ Ｐゴシック" pitchFamily="-109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05100" y="1792069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</a:t>
            </a:r>
            <a:r>
              <a:rPr lang="en-US" dirty="0" smtClean="0"/>
              <a:t>trategically pricing your home to get it sold for the most money in the least amount of time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pic>
        <p:nvPicPr>
          <p:cNvPr id="3" name="Picture 13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7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CRITICAL WEEKS WHEN A PROPERTY IS LISTED</a:t>
            </a:r>
            <a:endParaRPr lang="en-US" sz="2000" baseline="30000" smtClean="0">
              <a:solidFill>
                <a:srgbClr val="1F497D"/>
              </a:solidFill>
              <a:latin typeface="Arial" charset="0"/>
              <a:ea typeface="ＭＳ Ｐゴシック" pitchFamily="-109" charset="-128"/>
              <a:cs typeface="Arial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chemeClr val="bg1"/>
                </a:solidFill>
                <a:cs typeface="Arial" charset="0"/>
              </a:rPr>
              <a:t>8</a:t>
            </a:r>
          </a:p>
        </p:txBody>
      </p:sp>
      <p:pic>
        <p:nvPicPr>
          <p:cNvPr id="6" name="Picture 7" descr="new chart_b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2408238"/>
            <a:ext cx="7526338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29200" y="2003406"/>
            <a:ext cx="3810000" cy="1196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lang="en-US" dirty="0"/>
              <a:t>Pricing correctly helps you strike a deal when there is more competition for your home</a:t>
            </a:r>
            <a:r>
              <a:rPr lang="en-US" sz="2000" dirty="0"/>
              <a:t>.</a:t>
            </a:r>
          </a:p>
          <a:p>
            <a:pPr>
              <a:lnSpc>
                <a:spcPts val="2200"/>
              </a:lnSpc>
            </a:pPr>
            <a:endParaRPr lang="en-US" sz="1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PRICING VS. POTENTIAL BUYERS</a:t>
            </a:r>
            <a:endParaRPr lang="en-US" sz="2000" baseline="30000" smtClean="0">
              <a:solidFill>
                <a:srgbClr val="1F497D"/>
              </a:solidFill>
              <a:latin typeface="Arial" charset="0"/>
              <a:ea typeface="ＭＳ Ｐゴシック" pitchFamily="-109" charset="-128"/>
              <a:cs typeface="Arial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pic>
        <p:nvPicPr>
          <p:cNvPr id="4" name="Picture 13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chemeClr val="bg1"/>
                </a:solidFill>
                <a:cs typeface="Arial" charset="0"/>
              </a:rPr>
              <a:t>9</a:t>
            </a:r>
          </a:p>
        </p:txBody>
      </p:sp>
      <p:pic>
        <p:nvPicPr>
          <p:cNvPr id="6" name="Picture 8" descr="new chart_3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2057400"/>
            <a:ext cx="6037263" cy="325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14600" y="5467350"/>
            <a:ext cx="5486400" cy="96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lang="en-US" dirty="0"/>
              <a:t>Properly priced, you will have the possibility of many more buyers competing for your property.  </a:t>
            </a:r>
          </a:p>
          <a:p>
            <a:endParaRPr lang="en-US" sz="20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pic>
        <p:nvPicPr>
          <p:cNvPr id="3" name="Picture 13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7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IMPORTANCE OF PRICING ON ULTIMATE PRICE</a:t>
            </a:r>
            <a:endParaRPr lang="en-US" sz="2000" baseline="30000" smtClean="0">
              <a:solidFill>
                <a:srgbClr val="1F497D"/>
              </a:solidFill>
              <a:latin typeface="Arial" charset="0"/>
              <a:ea typeface="ＭＳ Ｐゴシック" pitchFamily="-109" charset="-128"/>
              <a:cs typeface="Arial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chemeClr val="bg1"/>
                </a:solidFill>
                <a:cs typeface="Arial" charset="0"/>
              </a:rPr>
              <a:t>10</a:t>
            </a:r>
          </a:p>
        </p:txBody>
      </p:sp>
      <p:pic>
        <p:nvPicPr>
          <p:cNvPr id="6" name="Picture 6" descr="new chart_d.psd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2862263"/>
            <a:ext cx="71628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4800" y="1371600"/>
            <a:ext cx="55626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800"/>
              </a:lnSpc>
            </a:pPr>
            <a:r>
              <a:rPr lang="en-US" sz="1600" dirty="0">
                <a:cs typeface="Arial" charset="0"/>
              </a:rPr>
              <a:t>I will negotiate on your behalf to </a:t>
            </a:r>
            <a:r>
              <a:rPr lang="en-US" sz="1600" dirty="0" smtClean="0">
                <a:cs typeface="Arial" charset="0"/>
              </a:rPr>
              <a:t>help get </a:t>
            </a:r>
            <a:r>
              <a:rPr lang="en-US" sz="1600" dirty="0">
                <a:cs typeface="Arial" charset="0"/>
              </a:rPr>
              <a:t>the best price at the best terms in the shortest amount of time.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19600" y="2938463"/>
            <a:ext cx="43434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dirty="0"/>
              <a:t>Over time a home that has not been sold </a:t>
            </a:r>
            <a:r>
              <a:rPr lang="en-US" sz="1600" dirty="0" smtClean="0"/>
              <a:t>may </a:t>
            </a:r>
            <a:r>
              <a:rPr lang="en-US" sz="1600" dirty="0"/>
              <a:t>attract offers below market value.</a:t>
            </a:r>
          </a:p>
          <a:p>
            <a:pPr algn="r"/>
            <a:endParaRPr lang="en-US" sz="1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smtClean="0">
                <a:solidFill>
                  <a:srgbClr val="1F497D"/>
                </a:solidFill>
                <a:latin typeface="Arial" charset="0"/>
                <a:ea typeface="ＭＳ Ｐゴシック" pitchFamily="-109" charset="-128"/>
                <a:cs typeface="Arial" charset="0"/>
              </a:rPr>
              <a:t>PREVIEW OF YOUR HOME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alibri" pitchFamily="-109" charset="0"/>
            </a:endParaRPr>
          </a:p>
        </p:txBody>
      </p:sp>
      <p:pic>
        <p:nvPicPr>
          <p:cNvPr id="4" name="Picture 13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5388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8745538" y="6596063"/>
            <a:ext cx="3984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>
                <a:solidFill>
                  <a:schemeClr val="bg1"/>
                </a:solidFill>
                <a:cs typeface="Arial" charset="0"/>
              </a:rPr>
              <a:t>11</a:t>
            </a:r>
          </a:p>
        </p:txBody>
      </p:sp>
      <p:pic>
        <p:nvPicPr>
          <p:cNvPr id="6" name="Picture 16" descr="house_blue.jpg"/>
          <p:cNvPicPr>
            <a:picLocks noChangeAspect="1"/>
          </p:cNvPicPr>
          <p:nvPr/>
        </p:nvPicPr>
        <p:blipFill>
          <a:blip r:embed="rId5" cstate="print"/>
          <a:srcRect r="6033"/>
          <a:stretch>
            <a:fillRect/>
          </a:stretch>
        </p:blipFill>
        <p:spPr bwMode="auto">
          <a:xfrm>
            <a:off x="5451475" y="3200400"/>
            <a:ext cx="36925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625600" y="2870200"/>
            <a:ext cx="4165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cs typeface="Arial" charset="0"/>
              </a:rPr>
              <a:t>In addition to my efforts, the associates in my office </a:t>
            </a:r>
            <a:r>
              <a:rPr lang="en-US" dirty="0" smtClean="0">
                <a:cs typeface="Arial" charset="0"/>
              </a:rPr>
              <a:t>may </a:t>
            </a:r>
            <a:r>
              <a:rPr lang="en-US" dirty="0">
                <a:cs typeface="Arial" charset="0"/>
              </a:rPr>
              <a:t>be assisting me in locating buyers, showing and selling your home</a:t>
            </a:r>
            <a:r>
              <a:rPr lang="en-US" dirty="0"/>
              <a:t>.</a:t>
            </a:r>
            <a:endParaRPr lang="en-US" dirty="0">
              <a:cs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629400"/>
            <a:ext cx="9144000" cy="228600"/>
          </a:xfrm>
          <a:prstGeom prst="rect">
            <a:avLst/>
          </a:prstGeom>
          <a:solidFill>
            <a:srgbClr val="3A7CCB"/>
          </a:soli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9" name="Picture 8" descr="Number 1_squish_grey.psd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73855"/>
            <a:ext cx="1752600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Content Placeholder 2"/>
          <p:cNvSpPr txBox="1">
            <a:spLocks/>
          </p:cNvSpPr>
          <p:nvPr/>
        </p:nvSpPr>
        <p:spPr bwMode="auto">
          <a:xfrm>
            <a:off x="2057400" y="2755900"/>
            <a:ext cx="63246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Aft>
                <a:spcPts val="2400"/>
              </a:spcAft>
            </a:pPr>
            <a:r>
              <a:rPr lang="en-US" sz="2200" b="1" dirty="0" smtClean="0">
                <a:ea typeface="Arial" pitchFamily="29" charset="0"/>
                <a:cs typeface="Arial" pitchFamily="29" charset="0"/>
              </a:rPr>
              <a:t>90% </a:t>
            </a:r>
            <a:r>
              <a:rPr lang="en-US" sz="2200" dirty="0">
                <a:ea typeface="Arial" pitchFamily="29" charset="0"/>
                <a:cs typeface="Arial" pitchFamily="29" charset="0"/>
              </a:rPr>
              <a:t>of consumers </a:t>
            </a:r>
            <a:r>
              <a:rPr lang="en-US" sz="2200" dirty="0" smtClean="0">
                <a:ea typeface="Arial" pitchFamily="29" charset="0"/>
                <a:cs typeface="Arial" pitchFamily="29" charset="0"/>
              </a:rPr>
              <a:t>use the internet to search for their home</a:t>
            </a:r>
          </a:p>
          <a:p>
            <a:pPr>
              <a:spcAft>
                <a:spcPts val="2400"/>
              </a:spcAft>
            </a:pPr>
            <a:r>
              <a:rPr lang="en-US" sz="2200" dirty="0">
                <a:ea typeface="Arial" pitchFamily="29" charset="0"/>
                <a:cs typeface="Arial" pitchFamily="29" charset="0"/>
              </a:rPr>
              <a:t>Reach the widest audience of potential </a:t>
            </a:r>
            <a:r>
              <a:rPr lang="en-US" sz="2200" dirty="0" smtClean="0">
                <a:ea typeface="Arial" pitchFamily="29" charset="0"/>
                <a:cs typeface="Arial" pitchFamily="29" charset="0"/>
              </a:rPr>
              <a:t>buyers.</a:t>
            </a:r>
          </a:p>
          <a:p>
            <a:pPr>
              <a:spcAft>
                <a:spcPts val="2400"/>
              </a:spcAft>
            </a:pPr>
            <a:r>
              <a:rPr lang="en-US" sz="2200" dirty="0">
                <a:ea typeface="Arial" pitchFamily="29" charset="0"/>
                <a:cs typeface="Arial" pitchFamily="29" charset="0"/>
              </a:rPr>
              <a:t>More buyers = better chance of finding one willing to meet your terms, price and desired closing </a:t>
            </a:r>
            <a:r>
              <a:rPr lang="en-US" sz="2200" dirty="0" smtClean="0">
                <a:ea typeface="Arial" pitchFamily="29" charset="0"/>
                <a:cs typeface="Arial" pitchFamily="29" charset="0"/>
              </a:rPr>
              <a:t>date.</a:t>
            </a:r>
          </a:p>
          <a:p>
            <a:pPr>
              <a:spcAft>
                <a:spcPts val="2400"/>
              </a:spcAft>
            </a:pPr>
            <a:endParaRPr lang="en-US" sz="2400" dirty="0">
              <a:ea typeface="Arial" pitchFamily="29" charset="0"/>
              <a:cs typeface="Arial" pitchFamily="29" charset="0"/>
            </a:endParaRPr>
          </a:p>
        </p:txBody>
      </p:sp>
      <p:sp>
        <p:nvSpPr>
          <p:cNvPr id="15365" name="Title 10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en-US" sz="2000" dirty="0">
                <a:solidFill>
                  <a:srgbClr val="1F497D"/>
                </a:solidFill>
                <a:latin typeface="Arial" pitchFamily="29" charset="0"/>
                <a:ea typeface="Arial" pitchFamily="29" charset="0"/>
                <a:cs typeface="Arial" pitchFamily="29" charset="0"/>
              </a:rPr>
              <a:t>ONLINE MARKETING PLAN OBJECTIVES</a:t>
            </a:r>
          </a:p>
        </p:txBody>
      </p:sp>
      <p:sp>
        <p:nvSpPr>
          <p:cNvPr id="15366" name="TextBox 9"/>
          <p:cNvSpPr txBox="1">
            <a:spLocks noChangeArrowheads="1"/>
          </p:cNvSpPr>
          <p:nvPr/>
        </p:nvSpPr>
        <p:spPr bwMode="auto">
          <a:xfrm>
            <a:off x="8686801" y="6596063"/>
            <a:ext cx="4572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ea typeface="Arial" pitchFamily="29" charset="0"/>
                <a:cs typeface="Arial" pitchFamily="29" charset="0"/>
              </a:rPr>
              <a:t>12</a:t>
            </a:r>
            <a:endParaRPr lang="en-US" sz="1000" dirty="0">
              <a:solidFill>
                <a:schemeClr val="bg1"/>
              </a:solidFill>
              <a:ea typeface="Arial" pitchFamily="29" charset="0"/>
              <a:cs typeface="Arial" pitchFamily="29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343400" y="6172200"/>
            <a:ext cx="48006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ts val="3000"/>
              </a:lnSpc>
            </a:pPr>
            <a:r>
              <a:rPr lang="en-US" sz="800" dirty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Source: National Association of REALTORS</a:t>
            </a:r>
            <a:r>
              <a:rPr lang="en-US" sz="800" baseline="30000" dirty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®</a:t>
            </a:r>
            <a:r>
              <a:rPr lang="en-US" sz="800" dirty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, Profile of Home Buyers and Sellers, </a:t>
            </a:r>
            <a:r>
              <a:rPr lang="en-US" sz="800" dirty="0" smtClean="0">
                <a:solidFill>
                  <a:srgbClr val="7F7F7F"/>
                </a:solidFill>
                <a:ea typeface="Arial" pitchFamily="29" charset="0"/>
                <a:cs typeface="Arial" pitchFamily="29" charset="0"/>
              </a:rPr>
              <a:t>2009</a:t>
            </a:r>
            <a:endParaRPr lang="en-US" sz="800" dirty="0">
              <a:solidFill>
                <a:srgbClr val="7F7F7F"/>
              </a:solidFill>
              <a:ea typeface="Arial" pitchFamily="29" charset="0"/>
              <a:cs typeface="Arial" pitchFamily="29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7826</TotalTime>
  <Words>1034</Words>
  <Application>Microsoft Office PowerPoint</Application>
  <PresentationFormat>On-screen Show (4:3)</PresentationFormat>
  <Paragraphs>182</Paragraphs>
  <Slides>30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ONLINE MARKETING PLAN</vt:lpstr>
      <vt:lpstr>REALTOR® PROFILE</vt:lpstr>
      <vt:lpstr>HOW OUR OFFICE COMPARES:</vt:lpstr>
      <vt:lpstr>ASKING PRICE VS. SELLING PRICE</vt:lpstr>
      <vt:lpstr>CRITICAL WEEKS WHEN A PROPERTY IS LISTED</vt:lpstr>
      <vt:lpstr>PRICING VS. POTENTIAL BUYERS</vt:lpstr>
      <vt:lpstr>IMPORTANCE OF PRICING ON ULTIMATE PRICE</vt:lpstr>
      <vt:lpstr>PREVIEW OF YOUR HOME</vt:lpstr>
      <vt:lpstr>ONLINE MARKETING PLAN OBJECTIVES</vt:lpstr>
      <vt:lpstr>NEW MOVER SURVEY</vt:lpstr>
      <vt:lpstr>36% OF BUYERS FOUND A HOME VIA THE  INTERNET - UP FROM 8% IN 2001   </vt:lpstr>
      <vt:lpstr>Slide 12</vt:lpstr>
      <vt:lpstr>Slide 13</vt:lpstr>
      <vt:lpstr>TOTAL MONTHLY MINUTES SPENT ONLINE</vt:lpstr>
      <vt:lpstr>SOCIAL NETWORKING</vt:lpstr>
      <vt:lpstr>Because REALTOR.com® has millions of listings…</vt:lpstr>
      <vt:lpstr>HOW WILL I SHOWCASE YOUR HOME  TO THE MOST BUYERS?</vt:lpstr>
      <vt:lpstr>HOW WILL I SHOWCASE YOUR HOME  TO THE MOST BUYERS?</vt:lpstr>
      <vt:lpstr>HOW WILL I SHOWCASE YOUR HOME  TO THE MOST BUYERS?</vt:lpstr>
      <vt:lpstr>HOW WILL I SHOWCASE YOUR HOME  TO THE MOST BUYERS?</vt:lpstr>
      <vt:lpstr>Slide 21</vt:lpstr>
      <vt:lpstr>Slide 22</vt:lpstr>
      <vt:lpstr>Slide 23</vt:lpstr>
      <vt:lpstr>Slide 24</vt:lpstr>
      <vt:lpstr>Locally, regionally, nationally and internationally</vt:lpstr>
      <vt:lpstr>FEATURED HOMES™ MARKETING SYSTEMSM</vt:lpstr>
      <vt:lpstr>Slide 27</vt:lpstr>
      <vt:lpstr>FEATURED HOMES™ MARKETING SYSTEMSM</vt:lpstr>
      <vt:lpstr>Slide 29</vt:lpstr>
      <vt:lpstr>ONLINE LISTING PERFORMANCE REPORT</vt:lpstr>
    </vt:vector>
  </TitlesOfParts>
  <Company>Move,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 marketing plan</dc:title>
  <dc:creator>Move, Inc.</dc:creator>
  <cp:lastModifiedBy>Real Estate Randy</cp:lastModifiedBy>
  <cp:revision>561</cp:revision>
  <cp:lastPrinted>2010-01-08T22:23:12Z</cp:lastPrinted>
  <dcterms:created xsi:type="dcterms:W3CDTF">2010-01-16T00:31:54Z</dcterms:created>
  <dcterms:modified xsi:type="dcterms:W3CDTF">2010-05-26T16:40:40Z</dcterms:modified>
</cp:coreProperties>
</file>